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charts/chart1.xml" ContentType="application/vnd.openxmlformats-officedocument.drawingml.char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ppt/charts/chart2.xml" ContentType="application/vnd.openxmlformats-officedocument.drawingml.chart+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18"/>
  </p:notesMasterIdLst>
  <p:sldIdLst>
    <p:sldId id="256" r:id="rId2"/>
    <p:sldId id="257" r:id="rId3"/>
    <p:sldId id="269" r:id="rId4"/>
    <p:sldId id="268" r:id="rId5"/>
    <p:sldId id="270" r:id="rId6"/>
    <p:sldId id="258" r:id="rId7"/>
    <p:sldId id="259" r:id="rId8"/>
    <p:sldId id="264" r:id="rId9"/>
    <p:sldId id="260" r:id="rId10"/>
    <p:sldId id="272" r:id="rId11"/>
    <p:sldId id="271" r:id="rId12"/>
    <p:sldId id="261" r:id="rId13"/>
    <p:sldId id="263" r:id="rId14"/>
    <p:sldId id="265" r:id="rId15"/>
    <p:sldId id="267"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33" d="100"/>
          <a:sy n="133" d="100"/>
        </p:scale>
        <p:origin x="-98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F:\oceanography%20group\Bats218upda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oceanography%20group\Bats218upda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lgn="ctr">
              <a:defRPr/>
            </a:pPr>
            <a:r>
              <a:rPr lang="en-US" sz="1800" dirty="0">
                <a:latin typeface="+mn-lt"/>
              </a:rPr>
              <a:t>pCO</a:t>
            </a:r>
            <a:r>
              <a:rPr lang="en-US" sz="1800" baseline="-25000" dirty="0">
                <a:latin typeface="+mn-lt"/>
              </a:rPr>
              <a:t>2 </a:t>
            </a:r>
            <a:r>
              <a:rPr lang="en-US" sz="1800" b="1" i="0" baseline="0" dirty="0"/>
              <a:t>Predicted from Temperature</a:t>
            </a:r>
            <a:endParaRPr lang="en-US" dirty="0"/>
          </a:p>
          <a:p>
            <a:pPr algn="ctr">
              <a:defRPr/>
            </a:pPr>
            <a:r>
              <a:rPr lang="en-US" sz="1800" b="1" i="0" baseline="0" dirty="0"/>
              <a:t>Salinity &amp; POC</a:t>
            </a:r>
          </a:p>
          <a:p>
            <a:pPr algn="ctr">
              <a:defRPr/>
            </a:pPr>
            <a:r>
              <a:rPr lang="en-US" sz="1800" baseline="-25000" dirty="0">
                <a:latin typeface="+mn-lt"/>
              </a:rPr>
              <a:t> </a:t>
            </a:r>
            <a:r>
              <a:rPr lang="en-US" sz="1800" baseline="-25000" dirty="0"/>
              <a:t> </a:t>
            </a:r>
            <a:endParaRPr lang="en-US" sz="1800" dirty="0"/>
          </a:p>
        </c:rich>
      </c:tx>
      <c:layout/>
    </c:title>
    <c:plotArea>
      <c:layout>
        <c:manualLayout>
          <c:layoutTarget val="inner"/>
          <c:xMode val="edge"/>
          <c:yMode val="edge"/>
          <c:x val="0.122310390812799"/>
          <c:y val="0.200096698439011"/>
          <c:w val="0.651087667439629"/>
          <c:h val="0.611531703273933"/>
        </c:manualLayout>
      </c:layout>
      <c:scatterChart>
        <c:scatterStyle val="lineMarker"/>
        <c:ser>
          <c:idx val="0"/>
          <c:order val="0"/>
          <c:spPr>
            <a:ln w="28575">
              <a:noFill/>
            </a:ln>
          </c:spPr>
          <c:trendline>
            <c:trendlineType val="linear"/>
            <c:dispRSqr val="1"/>
            <c:dispEq val="1"/>
            <c:trendlineLbl>
              <c:layout>
                <c:manualLayout>
                  <c:x val="-0.019376874007254"/>
                  <c:y val="-0.042976377952756"/>
                </c:manualLayout>
              </c:layout>
              <c:tx>
                <c:rich>
                  <a:bodyPr/>
                  <a:lstStyle/>
                  <a:p>
                    <a:pPr>
                      <a:defRPr/>
                    </a:pPr>
                    <a:r>
                      <a:rPr lang="en-US" sz="1400" baseline="0" dirty="0"/>
                      <a:t>y = 0.820x + 57.39
R² = 0.820</a:t>
                    </a:r>
                    <a:endParaRPr lang="en-US" sz="1400" dirty="0"/>
                  </a:p>
                </c:rich>
              </c:tx>
              <c:numFmt formatCode="General" sourceLinked="0"/>
            </c:trendlineLbl>
          </c:trendline>
          <c:xVal>
            <c:numRef>
              <c:f>MeasPrePCO2!$A$2:$A$50</c:f>
              <c:numCache>
                <c:formatCode>#0.0</c:formatCode>
                <c:ptCount val="49"/>
                <c:pt idx="0">
                  <c:v>301.706909179687</c:v>
                </c:pt>
                <c:pt idx="1">
                  <c:v>300.941864013672</c:v>
                </c:pt>
                <c:pt idx="2">
                  <c:v>328.1495361328128</c:v>
                </c:pt>
                <c:pt idx="3">
                  <c:v>399.385467529297</c:v>
                </c:pt>
                <c:pt idx="4">
                  <c:v>315.2396240234378</c:v>
                </c:pt>
                <c:pt idx="5">
                  <c:v>407.1689758300781</c:v>
                </c:pt>
                <c:pt idx="6">
                  <c:v>331.9175415039063</c:v>
                </c:pt>
                <c:pt idx="7">
                  <c:v>313.2109069824216</c:v>
                </c:pt>
                <c:pt idx="8">
                  <c:v>336.9665222167966</c:v>
                </c:pt>
                <c:pt idx="9">
                  <c:v>416.847442626954</c:v>
                </c:pt>
                <c:pt idx="10">
                  <c:v>327.5368041992187</c:v>
                </c:pt>
                <c:pt idx="11">
                  <c:v>300.9058532714838</c:v>
                </c:pt>
                <c:pt idx="12">
                  <c:v>301.5050048828125</c:v>
                </c:pt>
                <c:pt idx="13">
                  <c:v>313.1672058105472</c:v>
                </c:pt>
                <c:pt idx="14">
                  <c:v>329.4183044433588</c:v>
                </c:pt>
                <c:pt idx="15">
                  <c:v>304.9802551269531</c:v>
                </c:pt>
                <c:pt idx="16">
                  <c:v>333.5826416015628</c:v>
                </c:pt>
                <c:pt idx="17">
                  <c:v>302.2040405273441</c:v>
                </c:pt>
                <c:pt idx="18">
                  <c:v>301.4424438476563</c:v>
                </c:pt>
                <c:pt idx="19">
                  <c:v>315.2726135253906</c:v>
                </c:pt>
                <c:pt idx="20">
                  <c:v>312.2779541015625</c:v>
                </c:pt>
                <c:pt idx="21">
                  <c:v>351.1773681640628</c:v>
                </c:pt>
                <c:pt idx="22">
                  <c:v>323.2897033691406</c:v>
                </c:pt>
                <c:pt idx="23">
                  <c:v>319.7471008300781</c:v>
                </c:pt>
                <c:pt idx="24">
                  <c:v>300.5067749023435</c:v>
                </c:pt>
                <c:pt idx="25">
                  <c:v>313.1739501953128</c:v>
                </c:pt>
                <c:pt idx="26">
                  <c:v>301.0426025390634</c:v>
                </c:pt>
                <c:pt idx="27">
                  <c:v>312.161834716797</c:v>
                </c:pt>
                <c:pt idx="28">
                  <c:v>312.4907531738281</c:v>
                </c:pt>
                <c:pt idx="29">
                  <c:v>302.3527832031254</c:v>
                </c:pt>
                <c:pt idx="30">
                  <c:v>314.9674987792966</c:v>
                </c:pt>
                <c:pt idx="31">
                  <c:v>312.5093994140625</c:v>
                </c:pt>
                <c:pt idx="32">
                  <c:v>313.1493225097664</c:v>
                </c:pt>
                <c:pt idx="33">
                  <c:v>309.9133605957031</c:v>
                </c:pt>
                <c:pt idx="34">
                  <c:v>295.8264465332031</c:v>
                </c:pt>
                <c:pt idx="35">
                  <c:v>312.6693725585935</c:v>
                </c:pt>
                <c:pt idx="36">
                  <c:v>317.3067626953128</c:v>
                </c:pt>
                <c:pt idx="37">
                  <c:v>306.3119506835937</c:v>
                </c:pt>
                <c:pt idx="38">
                  <c:v>314.5740661621093</c:v>
                </c:pt>
                <c:pt idx="39">
                  <c:v>329.4505310058593</c:v>
                </c:pt>
                <c:pt idx="40">
                  <c:v>318.0523071289063</c:v>
                </c:pt>
                <c:pt idx="41">
                  <c:v>304.4462280273437</c:v>
                </c:pt>
                <c:pt idx="42">
                  <c:v>344.1306762695313</c:v>
                </c:pt>
                <c:pt idx="43">
                  <c:v>294.8053894042966</c:v>
                </c:pt>
                <c:pt idx="44">
                  <c:v>307.3181152343745</c:v>
                </c:pt>
                <c:pt idx="45">
                  <c:v>314.0112304687495</c:v>
                </c:pt>
                <c:pt idx="46">
                  <c:v>315.200683593751</c:v>
                </c:pt>
                <c:pt idx="47">
                  <c:v>316.082672119141</c:v>
                </c:pt>
                <c:pt idx="48">
                  <c:v>334.2799987792966</c:v>
                </c:pt>
              </c:numCache>
            </c:numRef>
          </c:xVal>
          <c:yVal>
            <c:numRef>
              <c:f>MeasPrePCO2!$B$2:$B$50</c:f>
              <c:numCache>
                <c:formatCode>General</c:formatCode>
                <c:ptCount val="49"/>
                <c:pt idx="0">
                  <c:v>317.3670968383188</c:v>
                </c:pt>
                <c:pt idx="1">
                  <c:v>310.4870495863161</c:v>
                </c:pt>
                <c:pt idx="2">
                  <c:v>328.4528330597997</c:v>
                </c:pt>
                <c:pt idx="3">
                  <c:v>388.547631126051</c:v>
                </c:pt>
                <c:pt idx="4">
                  <c:v>299.9865876035041</c:v>
                </c:pt>
                <c:pt idx="5">
                  <c:v>400.2030692128509</c:v>
                </c:pt>
                <c:pt idx="6">
                  <c:v>323.9028245689832</c:v>
                </c:pt>
                <c:pt idx="7">
                  <c:v>310.1336762602521</c:v>
                </c:pt>
                <c:pt idx="8">
                  <c:v>328.5657862506985</c:v>
                </c:pt>
                <c:pt idx="9">
                  <c:v>398.409126749957</c:v>
                </c:pt>
                <c:pt idx="10">
                  <c:v>322.5843235566903</c:v>
                </c:pt>
                <c:pt idx="11">
                  <c:v>310.8263522792115</c:v>
                </c:pt>
                <c:pt idx="12">
                  <c:v>315.5240386111672</c:v>
                </c:pt>
                <c:pt idx="13">
                  <c:v>310.1336889892692</c:v>
                </c:pt>
                <c:pt idx="14">
                  <c:v>328.4327250774997</c:v>
                </c:pt>
                <c:pt idx="15">
                  <c:v>304.1919437185595</c:v>
                </c:pt>
                <c:pt idx="16">
                  <c:v>341.9894761139471</c:v>
                </c:pt>
                <c:pt idx="17">
                  <c:v>310.8102220244176</c:v>
                </c:pt>
                <c:pt idx="18">
                  <c:v>317.7549943876926</c:v>
                </c:pt>
                <c:pt idx="19">
                  <c:v>310.0418180833842</c:v>
                </c:pt>
                <c:pt idx="20">
                  <c:v>300.9594281345417</c:v>
                </c:pt>
                <c:pt idx="21">
                  <c:v>374.194610045652</c:v>
                </c:pt>
                <c:pt idx="22">
                  <c:v>328.5255527638905</c:v>
                </c:pt>
                <c:pt idx="23">
                  <c:v>312.1530698262804</c:v>
                </c:pt>
                <c:pt idx="24">
                  <c:v>316.4193893408195</c:v>
                </c:pt>
                <c:pt idx="25">
                  <c:v>301.1270257011257</c:v>
                </c:pt>
                <c:pt idx="26">
                  <c:v>310.7709433357575</c:v>
                </c:pt>
                <c:pt idx="27">
                  <c:v>304.3826343630932</c:v>
                </c:pt>
                <c:pt idx="28">
                  <c:v>309.6511771771015</c:v>
                </c:pt>
                <c:pt idx="29">
                  <c:v>317.6866172626184</c:v>
                </c:pt>
                <c:pt idx="30">
                  <c:v>309.6080743404188</c:v>
                </c:pt>
                <c:pt idx="31">
                  <c:v>309.0590340123433</c:v>
                </c:pt>
                <c:pt idx="32">
                  <c:v>328.5487828159355</c:v>
                </c:pt>
                <c:pt idx="33">
                  <c:v>302.395099684719</c:v>
                </c:pt>
                <c:pt idx="34">
                  <c:v>312.4111554474174</c:v>
                </c:pt>
                <c:pt idx="35">
                  <c:v>318.9580779850965</c:v>
                </c:pt>
                <c:pt idx="36">
                  <c:v>309.5236860993787</c:v>
                </c:pt>
                <c:pt idx="37">
                  <c:v>317.0660701145054</c:v>
                </c:pt>
                <c:pt idx="38">
                  <c:v>298.9548947403597</c:v>
                </c:pt>
                <c:pt idx="39">
                  <c:v>329.166347676949</c:v>
                </c:pt>
                <c:pt idx="40">
                  <c:v>307.7180240998177</c:v>
                </c:pt>
                <c:pt idx="41">
                  <c:v>317.8957181956287</c:v>
                </c:pt>
                <c:pt idx="42">
                  <c:v>329.531088079714</c:v>
                </c:pt>
                <c:pt idx="43">
                  <c:v>311.4783446644658</c:v>
                </c:pt>
                <c:pt idx="44">
                  <c:v>301.7540554652355</c:v>
                </c:pt>
                <c:pt idx="45">
                  <c:v>301.9119704817786</c:v>
                </c:pt>
                <c:pt idx="46">
                  <c:v>307.4884511398884</c:v>
                </c:pt>
                <c:pt idx="47">
                  <c:v>307.703763983877</c:v>
                </c:pt>
                <c:pt idx="48">
                  <c:v>329.3884433566019</c:v>
                </c:pt>
              </c:numCache>
            </c:numRef>
          </c:yVal>
        </c:ser>
        <c:axId val="296470312"/>
        <c:axId val="296038168"/>
      </c:scatterChart>
      <c:valAx>
        <c:axId val="296470312"/>
        <c:scaling>
          <c:orientation val="minMax"/>
          <c:max val="450.0"/>
          <c:min val="250.0"/>
        </c:scaling>
        <c:axPos val="b"/>
        <c:title>
          <c:tx>
            <c:rich>
              <a:bodyPr/>
              <a:lstStyle/>
              <a:p>
                <a:pPr>
                  <a:defRPr/>
                </a:pPr>
                <a:r>
                  <a:rPr lang="en-US" dirty="0"/>
                  <a:t>Predicted PCO2</a:t>
                </a:r>
              </a:p>
            </c:rich>
          </c:tx>
          <c:layout/>
        </c:title>
        <c:numFmt formatCode="#0.0" sourceLinked="1"/>
        <c:tickLblPos val="nextTo"/>
        <c:crossAx val="296038168"/>
        <c:crosses val="autoZero"/>
        <c:crossBetween val="midCat"/>
        <c:majorUnit val="50.0"/>
      </c:valAx>
      <c:valAx>
        <c:axId val="296038168"/>
        <c:scaling>
          <c:orientation val="minMax"/>
          <c:max val="450.0"/>
          <c:min val="250.0"/>
        </c:scaling>
        <c:axPos val="l"/>
        <c:title>
          <c:tx>
            <c:rich>
              <a:bodyPr/>
              <a:lstStyle/>
              <a:p>
                <a:pPr>
                  <a:defRPr/>
                </a:pPr>
                <a:r>
                  <a:rPr lang="en-US" dirty="0"/>
                  <a:t>Measured PCO2</a:t>
                </a:r>
              </a:p>
            </c:rich>
          </c:tx>
          <c:layout/>
        </c:title>
        <c:numFmt formatCode="General" sourceLinked="1"/>
        <c:tickLblPos val="nextTo"/>
        <c:crossAx val="296470312"/>
        <c:crosses val="autoZero"/>
        <c:crossBetween val="midCat"/>
        <c:majorUnit val="50.0"/>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sz="1800" dirty="0"/>
              <a:t>pCO</a:t>
            </a:r>
            <a:r>
              <a:rPr lang="en-US" sz="1800" baseline="-25000" dirty="0"/>
              <a:t>2 </a:t>
            </a:r>
            <a:r>
              <a:rPr lang="en-US" sz="1800" baseline="0" dirty="0"/>
              <a:t> </a:t>
            </a:r>
            <a:r>
              <a:rPr lang="en-US" baseline="0" dirty="0"/>
              <a:t>Predicted from Temperature</a:t>
            </a:r>
          </a:p>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en-US" baseline="0" dirty="0"/>
              <a:t>Salinity &amp; DOC</a:t>
            </a:r>
            <a:endParaRPr lang="en-US" dirty="0"/>
          </a:p>
        </c:rich>
      </c:tx>
      <c:layout/>
    </c:title>
    <c:plotArea>
      <c:layout>
        <c:manualLayout>
          <c:layoutTarget val="inner"/>
          <c:xMode val="edge"/>
          <c:yMode val="edge"/>
          <c:x val="0.105695226127295"/>
          <c:y val="0.223569004136263"/>
          <c:w val="0.62032627924905"/>
          <c:h val="0.575084030726526"/>
        </c:manualLayout>
      </c:layout>
      <c:scatterChart>
        <c:scatterStyle val="lineMarker"/>
        <c:ser>
          <c:idx val="0"/>
          <c:order val="0"/>
          <c:spPr>
            <a:ln w="28575">
              <a:noFill/>
            </a:ln>
          </c:spPr>
          <c:trendline>
            <c:trendlineType val="linear"/>
            <c:dispRSqr val="1"/>
            <c:dispEq val="1"/>
            <c:trendlineLbl>
              <c:layout>
                <c:manualLayout>
                  <c:x val="-0.0898709278987185"/>
                  <c:y val="-0.0471217748724806"/>
                </c:manualLayout>
              </c:layout>
              <c:tx>
                <c:rich>
                  <a:bodyPr/>
                  <a:lstStyle/>
                  <a:p>
                    <a:pPr>
                      <a:defRPr/>
                    </a:pPr>
                    <a:r>
                      <a:rPr lang="en-US" sz="1400" baseline="0" dirty="0"/>
                      <a:t>y = 0.918x + 28.37
R² = 0.918</a:t>
                    </a:r>
                    <a:endParaRPr lang="en-US" sz="1400" dirty="0"/>
                  </a:p>
                </c:rich>
              </c:tx>
              <c:numFmt formatCode="General" sourceLinked="0"/>
            </c:trendlineLbl>
          </c:trendline>
          <c:xVal>
            <c:numRef>
              <c:f>'MeasPrePCO2 with DOC'!$A$2:$A$16</c:f>
              <c:numCache>
                <c:formatCode>#0.0</c:formatCode>
                <c:ptCount val="15"/>
                <c:pt idx="0">
                  <c:v>334.2799987792966</c:v>
                </c:pt>
                <c:pt idx="1">
                  <c:v>344.1306762695313</c:v>
                </c:pt>
                <c:pt idx="2">
                  <c:v>329.4505310058593</c:v>
                </c:pt>
                <c:pt idx="3">
                  <c:v>319.7471008300781</c:v>
                </c:pt>
                <c:pt idx="4">
                  <c:v>313.1493225097664</c:v>
                </c:pt>
                <c:pt idx="5">
                  <c:v>399.385467529297</c:v>
                </c:pt>
                <c:pt idx="6">
                  <c:v>323.2897033691406</c:v>
                </c:pt>
                <c:pt idx="7">
                  <c:v>416.847442626954</c:v>
                </c:pt>
                <c:pt idx="8">
                  <c:v>333.5826416015628</c:v>
                </c:pt>
                <c:pt idx="9">
                  <c:v>329.4183044433588</c:v>
                </c:pt>
                <c:pt idx="10">
                  <c:v>351.1773681640628</c:v>
                </c:pt>
                <c:pt idx="11">
                  <c:v>328.1495361328128</c:v>
                </c:pt>
                <c:pt idx="12">
                  <c:v>407.1689758300781</c:v>
                </c:pt>
                <c:pt idx="13">
                  <c:v>336.9665222167966</c:v>
                </c:pt>
              </c:numCache>
            </c:numRef>
          </c:xVal>
          <c:yVal>
            <c:numRef>
              <c:f>'MeasPrePCO2 with DOC'!$B$2:$B$16</c:f>
              <c:numCache>
                <c:formatCode>General</c:formatCode>
                <c:ptCount val="15"/>
                <c:pt idx="0">
                  <c:v>330.431942090096</c:v>
                </c:pt>
                <c:pt idx="1">
                  <c:v>336.9940763020569</c:v>
                </c:pt>
                <c:pt idx="2">
                  <c:v>329.58434551094</c:v>
                </c:pt>
                <c:pt idx="3">
                  <c:v>319.6323049184965</c:v>
                </c:pt>
                <c:pt idx="4">
                  <c:v>328.452523213044</c:v>
                </c:pt>
                <c:pt idx="5">
                  <c:v>404.8927335049838</c:v>
                </c:pt>
                <c:pt idx="6">
                  <c:v>324.5895924892737</c:v>
                </c:pt>
                <c:pt idx="7">
                  <c:v>401.5587501931863</c:v>
                </c:pt>
                <c:pt idx="8">
                  <c:v>344.4288594640618</c:v>
                </c:pt>
                <c:pt idx="9">
                  <c:v>324.1386220739983</c:v>
                </c:pt>
                <c:pt idx="10">
                  <c:v>369.5679436646731</c:v>
                </c:pt>
                <c:pt idx="11">
                  <c:v>324.2826308204061</c:v>
                </c:pt>
                <c:pt idx="12">
                  <c:v>403.8402883512835</c:v>
                </c:pt>
                <c:pt idx="13">
                  <c:v>324.348978712089</c:v>
                </c:pt>
              </c:numCache>
            </c:numRef>
          </c:yVal>
        </c:ser>
        <c:ser>
          <c:idx val="1"/>
          <c:order val="1"/>
          <c:spPr>
            <a:ln w="28575">
              <a:noFill/>
            </a:ln>
          </c:spPr>
          <c:trendline>
            <c:trendlineType val="linear"/>
          </c:trendline>
          <c:xVal>
            <c:numRef>
              <c:f>'MeasPrePCO2 with DOC'!$A$2:$A$16</c:f>
              <c:numCache>
                <c:formatCode>#0.0</c:formatCode>
                <c:ptCount val="15"/>
                <c:pt idx="0">
                  <c:v>334.2799987792966</c:v>
                </c:pt>
                <c:pt idx="1">
                  <c:v>344.1306762695313</c:v>
                </c:pt>
                <c:pt idx="2">
                  <c:v>329.4505310058593</c:v>
                </c:pt>
                <c:pt idx="3">
                  <c:v>319.7471008300781</c:v>
                </c:pt>
                <c:pt idx="4">
                  <c:v>313.1493225097664</c:v>
                </c:pt>
                <c:pt idx="5">
                  <c:v>399.385467529297</c:v>
                </c:pt>
                <c:pt idx="6">
                  <c:v>323.2897033691406</c:v>
                </c:pt>
                <c:pt idx="7">
                  <c:v>416.847442626954</c:v>
                </c:pt>
                <c:pt idx="8">
                  <c:v>333.5826416015628</c:v>
                </c:pt>
                <c:pt idx="9">
                  <c:v>329.4183044433588</c:v>
                </c:pt>
                <c:pt idx="10">
                  <c:v>351.1773681640628</c:v>
                </c:pt>
                <c:pt idx="11">
                  <c:v>328.1495361328128</c:v>
                </c:pt>
                <c:pt idx="12">
                  <c:v>407.1689758300781</c:v>
                </c:pt>
                <c:pt idx="13">
                  <c:v>336.9665222167966</c:v>
                </c:pt>
              </c:numCache>
            </c:numRef>
          </c:xVal>
          <c:yVal>
            <c:numRef>
              <c:f>'MeasPrePCO2 with DOC'!$C$2:$C$16</c:f>
              <c:numCache>
                <c:formatCode>General</c:formatCode>
                <c:ptCount val="15"/>
              </c:numCache>
            </c:numRef>
          </c:yVal>
        </c:ser>
        <c:axId val="334816472"/>
        <c:axId val="334807336"/>
      </c:scatterChart>
      <c:valAx>
        <c:axId val="334816472"/>
        <c:scaling>
          <c:orientation val="minMax"/>
          <c:max val="450.0"/>
          <c:min val="250.0"/>
        </c:scaling>
        <c:axPos val="b"/>
        <c:title>
          <c:tx>
            <c:rich>
              <a:bodyPr/>
              <a:lstStyle/>
              <a:p>
                <a:pPr>
                  <a:defRPr/>
                </a:pPr>
                <a:r>
                  <a:rPr lang="en-US" dirty="0"/>
                  <a:t>Predicted PCO2</a:t>
                </a:r>
              </a:p>
            </c:rich>
          </c:tx>
          <c:layout/>
        </c:title>
        <c:numFmt formatCode="#0.0" sourceLinked="1"/>
        <c:tickLblPos val="nextTo"/>
        <c:crossAx val="334807336"/>
        <c:crosses val="autoZero"/>
        <c:crossBetween val="midCat"/>
        <c:majorUnit val="50.0"/>
      </c:valAx>
      <c:valAx>
        <c:axId val="334807336"/>
        <c:scaling>
          <c:orientation val="minMax"/>
          <c:max val="450.0"/>
          <c:min val="250.0"/>
        </c:scaling>
        <c:axPos val="l"/>
        <c:title>
          <c:tx>
            <c:rich>
              <a:bodyPr/>
              <a:lstStyle/>
              <a:p>
                <a:pPr>
                  <a:defRPr/>
                </a:pPr>
                <a:r>
                  <a:rPr lang="en-US" dirty="0"/>
                  <a:t>Measured</a:t>
                </a:r>
                <a:r>
                  <a:rPr lang="en-US" baseline="0" dirty="0"/>
                  <a:t> PCO2</a:t>
                </a:r>
                <a:endParaRPr lang="en-US" dirty="0"/>
              </a:p>
            </c:rich>
          </c:tx>
          <c:layout/>
        </c:title>
        <c:numFmt formatCode="General" sourceLinked="1"/>
        <c:tickLblPos val="nextTo"/>
        <c:crossAx val="334816472"/>
        <c:crosses val="autoZero"/>
        <c:crossBetween val="midCat"/>
        <c:majorUnit val="50.0"/>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618976-2699-6846-BD70-A3DED612A344}" type="datetimeFigureOut">
              <a:rPr lang="en-US" smtClean="0"/>
              <a:pPr/>
              <a:t>4/28/08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A2B8D9-EE0D-8F44-9059-47AC6E7720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2A2B8D9-EE0D-8F44-9059-47AC6E772015}"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CC2550-D3E8-4F5F-BFAA-0FCBE396040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58EF00-2303-4109-B53D-82F656586576}" type="datetimeFigureOut">
              <a:rPr lang="en-US" smtClean="0"/>
              <a:pPr/>
              <a:t>4/28/08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ACC2550-D3E8-4F5F-BFAA-0FCBE396040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58EF00-2303-4109-B53D-82F656586576}" type="datetimeFigureOut">
              <a:rPr lang="en-US" smtClean="0"/>
              <a:pPr/>
              <a:t>4/28/08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CC2550-D3E8-4F5F-BFAA-0FCBE396040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hyperlink" Target="http://ijgofs.whoi.edu/Time-Series/BATS_presentation.pdf" TargetMode="External"/><Relationship Id="rId3" Type="http://schemas.openxmlformats.org/officeDocument/2006/relationships/image" Target="../media/image16.gif"/></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 Id="rId5"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1.png"/><Relationship Id="rId3"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838200"/>
            <a:ext cx="7851648" cy="1295400"/>
          </a:xfrm>
        </p:spPr>
        <p:txBody>
          <a:bodyPr/>
          <a:lstStyle/>
          <a:p>
            <a:r>
              <a:rPr lang="en-US" dirty="0" smtClean="0"/>
              <a:t>Oceanography</a:t>
            </a:r>
            <a:endParaRPr lang="en-US" dirty="0"/>
          </a:p>
        </p:txBody>
      </p:sp>
      <p:sp>
        <p:nvSpPr>
          <p:cNvPr id="3" name="Subtitle 2"/>
          <p:cNvSpPr>
            <a:spLocks noGrp="1"/>
          </p:cNvSpPr>
          <p:nvPr>
            <p:ph type="subTitle" idx="1"/>
          </p:nvPr>
        </p:nvSpPr>
        <p:spPr>
          <a:xfrm>
            <a:off x="762000" y="2209800"/>
            <a:ext cx="7854696" cy="1752600"/>
          </a:xfrm>
        </p:spPr>
        <p:txBody>
          <a:bodyPr/>
          <a:lstStyle/>
          <a:p>
            <a:r>
              <a:rPr lang="en-US" b="1" dirty="0" smtClean="0"/>
              <a:t>A Multiple Linear Regression of pCO2 against Sea Surface Temperature, Salinity, and Chlorophyll </a:t>
            </a:r>
            <a:r>
              <a:rPr lang="en-US" b="1" i="1" dirty="0" smtClean="0"/>
              <a:t>a </a:t>
            </a:r>
            <a:r>
              <a:rPr lang="en-US" b="1" dirty="0" smtClean="0"/>
              <a:t>at Station BATS and its Potential for Estimate pCO2 from Satellite Data</a:t>
            </a:r>
            <a:endParaRPr lang="en-US" dirty="0"/>
          </a:p>
        </p:txBody>
      </p:sp>
      <p:sp>
        <p:nvSpPr>
          <p:cNvPr id="4" name="TextBox 3"/>
          <p:cNvSpPr txBox="1"/>
          <p:nvPr/>
        </p:nvSpPr>
        <p:spPr>
          <a:xfrm>
            <a:off x="4343400" y="4038600"/>
            <a:ext cx="4267200" cy="369332"/>
          </a:xfrm>
          <a:prstGeom prst="rect">
            <a:avLst/>
          </a:prstGeom>
          <a:noFill/>
        </p:spPr>
        <p:txBody>
          <a:bodyPr wrap="square" rtlCol="0">
            <a:spAutoFit/>
          </a:bodyPr>
          <a:lstStyle/>
          <a:p>
            <a:r>
              <a:rPr lang="en-US" dirty="0" smtClean="0"/>
              <a:t>Lee Smalls, MyAsia Reid, Jinchun Yuan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P-Value</a:t>
            </a:r>
            <a:endParaRPr lang="en-US" sz="4500" dirty="0"/>
          </a:p>
        </p:txBody>
      </p:sp>
      <p:pic>
        <p:nvPicPr>
          <p:cNvPr id="4098" name="Picture 2" descr="http://www.sportsci.org/resource/stats/pvalue.gif"/>
          <p:cNvPicPr>
            <a:picLocks noChangeAspect="1" noChangeArrowheads="1"/>
          </p:cNvPicPr>
          <p:nvPr/>
        </p:nvPicPr>
        <p:blipFill>
          <a:blip r:embed="rId2"/>
          <a:srcRect/>
          <a:stretch>
            <a:fillRect/>
          </a:stretch>
        </p:blipFill>
        <p:spPr bwMode="auto">
          <a:xfrm>
            <a:off x="3429000" y="1143000"/>
            <a:ext cx="5272007" cy="2438400"/>
          </a:xfrm>
          <a:prstGeom prst="rect">
            <a:avLst/>
          </a:prstGeom>
          <a:noFill/>
        </p:spPr>
      </p:pic>
      <p:sp>
        <p:nvSpPr>
          <p:cNvPr id="6" name="Rectangle 5"/>
          <p:cNvSpPr/>
          <p:nvPr/>
        </p:nvSpPr>
        <p:spPr>
          <a:xfrm>
            <a:off x="0" y="3657600"/>
            <a:ext cx="8839200" cy="830997"/>
          </a:xfrm>
          <a:prstGeom prst="rect">
            <a:avLst/>
          </a:prstGeom>
        </p:spPr>
        <p:txBody>
          <a:bodyPr wrap="square">
            <a:spAutoFit/>
          </a:bodyPr>
          <a:lstStyle/>
          <a:p>
            <a:pPr>
              <a:buFont typeface="Arial" pitchFamily="34" charset="0"/>
              <a:buChar char="•"/>
            </a:pPr>
            <a:r>
              <a:rPr lang="en-US" sz="1600" dirty="0" smtClean="0"/>
              <a:t>The closer the regression is to 1, th</a:t>
            </a:r>
            <a:r>
              <a:rPr lang="en-US" sz="1600" dirty="0" smtClean="0"/>
              <a:t>e better.</a:t>
            </a:r>
          </a:p>
          <a:p>
            <a:pPr>
              <a:buFont typeface="Arial" pitchFamily="34" charset="0"/>
              <a:buChar char="•"/>
            </a:pPr>
            <a:r>
              <a:rPr lang="en-US" sz="1600" dirty="0" smtClean="0"/>
              <a:t>The closer the P-value is to 0, the better.</a:t>
            </a:r>
          </a:p>
          <a:p>
            <a:pPr>
              <a:buFont typeface="Arial" pitchFamily="34" charset="0"/>
              <a:buChar char="•"/>
            </a:pPr>
            <a:r>
              <a:rPr lang="en-US" sz="1600" dirty="0" smtClean="0"/>
              <a:t>If the P-Value is more than .05, eliminate, because it isn’t very good.</a:t>
            </a:r>
            <a:endParaRPr lang="en-US" sz="16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P-Value</a:t>
            </a:r>
            <a:endParaRPr lang="en-US" sz="4500" dirty="0"/>
          </a:p>
        </p:txBody>
      </p:sp>
      <p:pic>
        <p:nvPicPr>
          <p:cNvPr id="29698" name="Picture 2" descr="http://www.sportsci.org/resource/stats/cipvalue.gif"/>
          <p:cNvPicPr>
            <a:picLocks noChangeAspect="1" noChangeArrowheads="1"/>
          </p:cNvPicPr>
          <p:nvPr/>
        </p:nvPicPr>
        <p:blipFill>
          <a:blip r:embed="rId2"/>
          <a:srcRect/>
          <a:stretch>
            <a:fillRect/>
          </a:stretch>
        </p:blipFill>
        <p:spPr bwMode="auto">
          <a:xfrm>
            <a:off x="3505200" y="990600"/>
            <a:ext cx="5257800" cy="2362200"/>
          </a:xfrm>
          <a:prstGeom prst="rect">
            <a:avLst/>
          </a:prstGeom>
          <a:noFill/>
        </p:spPr>
      </p:pic>
      <p:sp>
        <p:nvSpPr>
          <p:cNvPr id="7" name="Rectangle 6"/>
          <p:cNvSpPr/>
          <p:nvPr/>
        </p:nvSpPr>
        <p:spPr>
          <a:xfrm>
            <a:off x="152400" y="3505200"/>
            <a:ext cx="8686800" cy="1323439"/>
          </a:xfrm>
          <a:prstGeom prst="rect">
            <a:avLst/>
          </a:prstGeom>
        </p:spPr>
        <p:txBody>
          <a:bodyPr wrap="square">
            <a:spAutoFit/>
          </a:bodyPr>
          <a:lstStyle/>
          <a:p>
            <a:pPr>
              <a:buFont typeface="Arial" pitchFamily="34" charset="0"/>
              <a:buChar char="•"/>
            </a:pPr>
            <a:r>
              <a:rPr lang="en-US" sz="1600" dirty="0" smtClean="0"/>
              <a:t>A p value of less than 0.05 is the same as having a 95% confidence interval that doesn't overlap zero. </a:t>
            </a:r>
          </a:p>
          <a:p>
            <a:pPr>
              <a:buFont typeface="Arial" pitchFamily="34" charset="0"/>
              <a:buChar char="•"/>
            </a:pPr>
            <a:r>
              <a:rPr lang="en-US" sz="1600" dirty="0" smtClean="0"/>
              <a:t>This figure shows some examples of the relationship between </a:t>
            </a:r>
            <a:r>
              <a:rPr lang="en-US" sz="1600" dirty="0" err="1" smtClean="0"/>
              <a:t>p</a:t>
            </a:r>
            <a:r>
              <a:rPr lang="en-US" sz="1600" dirty="0" smtClean="0"/>
              <a:t>-values</a:t>
            </a:r>
          </a:p>
          <a:p>
            <a:pPr>
              <a:buFont typeface="Arial" pitchFamily="34" charset="0"/>
              <a:buChar char="•"/>
            </a:pPr>
            <a:r>
              <a:rPr lang="en-US" sz="1600" dirty="0" smtClean="0"/>
              <a:t>If your observed effect is positive, then half of the p value is the probability that the true effect is negative.</a:t>
            </a:r>
            <a:r>
              <a:rPr lang="en-US" sz="1600" dirty="0" smtClean="0"/>
              <a:t> </a:t>
            </a:r>
            <a:endParaRPr lang="en-US" sz="1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2" name="Picture 4" descr="http://ijgofs.whoi.edu/Time-Series/bats.gif">
            <a:hlinkClick r:id="rId2"/>
          </p:cNvPr>
          <p:cNvPicPr>
            <a:picLocks noChangeAspect="1" noChangeArrowheads="1"/>
          </p:cNvPicPr>
          <p:nvPr/>
        </p:nvPicPr>
        <p:blipFill>
          <a:blip r:embed="rId3"/>
          <a:srcRect/>
          <a:stretch>
            <a:fillRect/>
          </a:stretch>
        </p:blipFill>
        <p:spPr bwMode="auto">
          <a:xfrm>
            <a:off x="7572375" y="0"/>
            <a:ext cx="1571625" cy="1590675"/>
          </a:xfrm>
          <a:prstGeom prst="rect">
            <a:avLst/>
          </a:prstGeom>
          <a:noFill/>
          <a:effectLst>
            <a:outerShdw blurRad="50800" dist="50800" dir="5400000" algn="ctr" rotWithShape="0">
              <a:srgbClr val="000000">
                <a:alpha val="0"/>
              </a:srgbClr>
            </a:outerShdw>
          </a:effectLst>
          <a:scene3d>
            <a:camera prst="orthographicFront"/>
            <a:lightRig rig="threePt" dir="t"/>
          </a:scene3d>
          <a:sp3d/>
        </p:spPr>
      </p:pic>
      <p:sp>
        <p:nvSpPr>
          <p:cNvPr id="2" name="Title 1"/>
          <p:cNvSpPr>
            <a:spLocks noGrp="1"/>
          </p:cNvSpPr>
          <p:nvPr>
            <p:ph type="title"/>
          </p:nvPr>
        </p:nvSpPr>
        <p:spPr/>
        <p:txBody>
          <a:bodyPr>
            <a:normAutofit/>
          </a:bodyPr>
          <a:lstStyle/>
          <a:p>
            <a:r>
              <a:rPr lang="en-US" sz="4500" dirty="0" smtClean="0"/>
              <a:t>Station BATs</a:t>
            </a:r>
            <a:endParaRPr lang="en-US" sz="4500" dirty="0"/>
          </a:p>
        </p:txBody>
      </p:sp>
      <p:sp>
        <p:nvSpPr>
          <p:cNvPr id="5" name="Rectangle 4"/>
          <p:cNvSpPr/>
          <p:nvPr/>
        </p:nvSpPr>
        <p:spPr>
          <a:xfrm>
            <a:off x="1295400" y="4343400"/>
            <a:ext cx="6096000" cy="2308324"/>
          </a:xfrm>
          <a:prstGeom prst="rect">
            <a:avLst/>
          </a:prstGeom>
        </p:spPr>
        <p:txBody>
          <a:bodyPr wrap="square">
            <a:spAutoFit/>
          </a:bodyPr>
          <a:lstStyle/>
          <a:p>
            <a:r>
              <a:rPr lang="en-US" sz="2400" dirty="0" smtClean="0"/>
              <a:t>The </a:t>
            </a:r>
            <a:r>
              <a:rPr lang="en-US" sz="2400" b="1" dirty="0" smtClean="0"/>
              <a:t>Bermuda Atlantic Time-series Study</a:t>
            </a:r>
            <a:r>
              <a:rPr lang="en-US" sz="2400" dirty="0" smtClean="0"/>
              <a:t> (</a:t>
            </a:r>
            <a:r>
              <a:rPr lang="en-US" sz="2400" b="1" dirty="0" smtClean="0"/>
              <a:t>BATS</a:t>
            </a:r>
            <a:r>
              <a:rPr lang="en-US" sz="2400" dirty="0" smtClean="0"/>
              <a:t>) is a long-term oceanographic study by the Bermuda Institute of Ocean Sciences (BIOS). Based on regular (monthly or better) research cruises, it samples an area of the western Atlantic Ocean.</a:t>
            </a:r>
            <a:endParaRPr lang="en-US" sz="2400" dirty="0"/>
          </a:p>
        </p:txBody>
      </p:sp>
      <p:pic>
        <p:nvPicPr>
          <p:cNvPr id="2053" name="Picture 5"/>
          <p:cNvPicPr>
            <a:picLocks noChangeAspect="1" noChangeArrowheads="1"/>
          </p:cNvPicPr>
          <p:nvPr/>
        </p:nvPicPr>
        <p:blipFill>
          <a:blip r:embed="rId4"/>
          <a:srcRect/>
          <a:stretch>
            <a:fillRect/>
          </a:stretch>
        </p:blipFill>
        <p:spPr bwMode="auto">
          <a:xfrm>
            <a:off x="2895600" y="1828800"/>
            <a:ext cx="3190875" cy="24765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8229600" cy="1143000"/>
          </a:xfrm>
        </p:spPr>
        <p:txBody>
          <a:bodyPr>
            <a:normAutofit fontScale="90000"/>
          </a:bodyPr>
          <a:lstStyle/>
          <a:p>
            <a:pPr algn="ctr"/>
            <a:r>
              <a:rPr lang="en-US" sz="4500" dirty="0" smtClean="0"/>
              <a:t>Results</a:t>
            </a:r>
            <a:br>
              <a:rPr lang="en-US" sz="4500" dirty="0" smtClean="0"/>
            </a:br>
            <a:endParaRPr lang="en-US" sz="4500" baseline="-25000" dirty="0"/>
          </a:p>
        </p:txBody>
      </p:sp>
      <p:graphicFrame>
        <p:nvGraphicFramePr>
          <p:cNvPr id="6" name="Chart 5"/>
          <p:cNvGraphicFramePr/>
          <p:nvPr/>
        </p:nvGraphicFramePr>
        <p:xfrm>
          <a:off x="152400" y="1828800"/>
          <a:ext cx="6172200" cy="373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able 6"/>
          <p:cNvGraphicFramePr>
            <a:graphicFrameLocks noGrp="1"/>
          </p:cNvGraphicFramePr>
          <p:nvPr/>
        </p:nvGraphicFramePr>
        <p:xfrm>
          <a:off x="4343400" y="2438400"/>
          <a:ext cx="4572000" cy="2133600"/>
        </p:xfrm>
        <a:graphic>
          <a:graphicData uri="http://schemas.openxmlformats.org/drawingml/2006/table">
            <a:tbl>
              <a:tblPr firstRow="1" bandRow="1">
                <a:tableStyleId>{5940675A-B579-460E-94D1-54222C63F5DA}</a:tableStyleId>
              </a:tblPr>
              <a:tblGrid>
                <a:gridCol w="1524000"/>
                <a:gridCol w="1524000"/>
                <a:gridCol w="1524000"/>
              </a:tblGrid>
              <a:tr h="247934">
                <a:tc>
                  <a:txBody>
                    <a:bodyPr/>
                    <a:lstStyle/>
                    <a:p>
                      <a:r>
                        <a:rPr lang="en-US" sz="1400" dirty="0" smtClean="0"/>
                        <a:t>R-Square</a:t>
                      </a:r>
                      <a:endParaRPr lang="en-US" sz="1400" dirty="0"/>
                    </a:p>
                  </a:txBody>
                  <a:tcPr/>
                </a:tc>
                <a:tc>
                  <a:txBody>
                    <a:bodyPr/>
                    <a:lstStyle/>
                    <a:p>
                      <a:r>
                        <a:rPr lang="en-US" sz="1400" dirty="0" smtClean="0"/>
                        <a:t>Coefficients</a:t>
                      </a:r>
                      <a:endParaRPr lang="en-US" sz="1400" dirty="0"/>
                    </a:p>
                  </a:txBody>
                  <a:tcPr/>
                </a:tc>
                <a:tc>
                  <a:txBody>
                    <a:bodyPr/>
                    <a:lstStyle/>
                    <a:p>
                      <a:r>
                        <a:rPr lang="en-US" sz="1400" dirty="0" smtClean="0"/>
                        <a:t>P-Value</a:t>
                      </a:r>
                      <a:endParaRPr lang="en-US" sz="1400" dirty="0"/>
                    </a:p>
                  </a:txBody>
                  <a:tcPr/>
                </a:tc>
              </a:tr>
              <a:tr h="247934">
                <a:tc>
                  <a:txBody>
                    <a:bodyPr/>
                    <a:lstStyle/>
                    <a:p>
                      <a:r>
                        <a:rPr lang="en-US" sz="1400" dirty="0" smtClean="0"/>
                        <a:t>Intercept</a:t>
                      </a:r>
                      <a:endParaRPr lang="en-US" sz="1400" dirty="0"/>
                    </a:p>
                  </a:txBody>
                  <a:tcPr/>
                </a:tc>
                <a:tc>
                  <a:txBody>
                    <a:bodyPr/>
                    <a:lstStyle/>
                    <a:p>
                      <a:pPr algn="ctr"/>
                      <a:r>
                        <a:rPr lang="en-US" sz="1400" dirty="0" smtClean="0"/>
                        <a:t>575.26</a:t>
                      </a:r>
                      <a:endParaRPr lang="en-US" sz="1400" dirty="0"/>
                    </a:p>
                  </a:txBody>
                  <a:tcPr/>
                </a:tc>
                <a:tc>
                  <a:txBody>
                    <a:bodyPr/>
                    <a:lstStyle/>
                    <a:p>
                      <a:pPr algn="ctr"/>
                      <a:r>
                        <a:rPr lang="en-US" sz="1400" dirty="0" smtClean="0"/>
                        <a:t>0.62</a:t>
                      </a:r>
                      <a:endParaRPr lang="en-US" sz="1400" dirty="0"/>
                    </a:p>
                  </a:txBody>
                  <a:tcPr/>
                </a:tc>
              </a:tr>
              <a:tr h="247934">
                <a:tc>
                  <a:txBody>
                    <a:bodyPr/>
                    <a:lstStyle/>
                    <a:p>
                      <a:r>
                        <a:rPr lang="en-US" sz="1400" dirty="0" smtClean="0"/>
                        <a:t>Temperature (x1)</a:t>
                      </a:r>
                      <a:endParaRPr lang="en-US" sz="1400" dirty="0"/>
                    </a:p>
                  </a:txBody>
                  <a:tcPr/>
                </a:tc>
                <a:tc>
                  <a:txBody>
                    <a:bodyPr/>
                    <a:lstStyle/>
                    <a:p>
                      <a:pPr algn="ctr" fontAlgn="b"/>
                      <a:r>
                        <a:rPr lang="en-US" sz="1400" b="0" i="0" u="none" strike="noStrike" dirty="0" smtClean="0">
                          <a:solidFill>
                            <a:srgbClr val="000000"/>
                          </a:solidFill>
                          <a:latin typeface="Constantia" pitchFamily="18" charset="0"/>
                        </a:rPr>
                        <a:t>12.47</a:t>
                      </a:r>
                      <a:endParaRPr lang="en-US" sz="1400" b="0" i="0" u="none" strike="noStrike" dirty="0">
                        <a:solidFill>
                          <a:srgbClr val="000000"/>
                        </a:solidFill>
                        <a:latin typeface="Constantia" pitchFamily="18" charset="0"/>
                      </a:endParaRPr>
                    </a:p>
                  </a:txBody>
                  <a:tcPr marL="9525" marR="9525" marT="9525" marB="0" anchor="b"/>
                </a:tc>
                <a:tc>
                  <a:txBody>
                    <a:bodyPr/>
                    <a:lstStyle/>
                    <a:p>
                      <a:pPr algn="ctr"/>
                      <a:r>
                        <a:rPr lang="en-US" sz="1400" dirty="0" smtClean="0"/>
                        <a:t>1.01</a:t>
                      </a:r>
                      <a:endParaRPr lang="en-US" sz="1400" dirty="0"/>
                    </a:p>
                  </a:txBody>
                  <a:tcPr/>
                </a:tc>
              </a:tr>
              <a:tr h="247934">
                <a:tc>
                  <a:txBody>
                    <a:bodyPr/>
                    <a:lstStyle/>
                    <a:p>
                      <a:r>
                        <a:rPr lang="en-US" sz="1400" dirty="0" smtClean="0"/>
                        <a:t>Salinity (x2)</a:t>
                      </a:r>
                      <a:endParaRPr lang="en-US" sz="1400" dirty="0"/>
                    </a:p>
                  </a:txBody>
                  <a:tcPr/>
                </a:tc>
                <a:tc>
                  <a:txBody>
                    <a:bodyPr/>
                    <a:lstStyle/>
                    <a:p>
                      <a:pPr algn="ctr"/>
                      <a:r>
                        <a:rPr lang="en-US" sz="1400" dirty="0" smtClean="0"/>
                        <a:t>-14.32</a:t>
                      </a:r>
                      <a:endParaRPr lang="en-US" sz="1400" dirty="0"/>
                    </a:p>
                  </a:txBody>
                  <a:tcPr/>
                </a:tc>
                <a:tc>
                  <a:txBody>
                    <a:bodyPr/>
                    <a:lstStyle/>
                    <a:p>
                      <a:pPr algn="ctr"/>
                      <a:r>
                        <a:rPr lang="en-US" sz="1400" dirty="0" smtClean="0"/>
                        <a:t>0.64</a:t>
                      </a:r>
                      <a:endParaRPr lang="en-US" sz="1400" dirty="0"/>
                    </a:p>
                  </a:txBody>
                  <a:tcPr/>
                </a:tc>
              </a:tr>
              <a:tr h="421488">
                <a:tc>
                  <a:txBody>
                    <a:bodyPr/>
                    <a:lstStyle/>
                    <a:p>
                      <a:r>
                        <a:rPr lang="en-US" sz="1400" dirty="0" smtClean="0"/>
                        <a:t>Particular</a:t>
                      </a:r>
                      <a:r>
                        <a:rPr lang="en-US" sz="1400" baseline="0" dirty="0" smtClean="0"/>
                        <a:t> Organic Carbon</a:t>
                      </a:r>
                      <a:endParaRPr lang="en-US" sz="1400" dirty="0"/>
                    </a:p>
                  </a:txBody>
                  <a:tcPr/>
                </a:tc>
                <a:tc>
                  <a:txBody>
                    <a:bodyPr/>
                    <a:lstStyle/>
                    <a:p>
                      <a:pPr algn="ctr"/>
                      <a:r>
                        <a:rPr lang="en-US" sz="1400" dirty="0" smtClean="0"/>
                        <a:t>0.00</a:t>
                      </a:r>
                      <a:endParaRPr lang="en-US" sz="1400" dirty="0"/>
                    </a:p>
                  </a:txBody>
                  <a:tcPr/>
                </a:tc>
                <a:tc>
                  <a:txBody>
                    <a:bodyPr/>
                    <a:lstStyle/>
                    <a:p>
                      <a:pPr algn="ctr"/>
                      <a:r>
                        <a:rPr lang="en-US" sz="1400" dirty="0" smtClean="0"/>
                        <a:t>0.98</a:t>
                      </a:r>
                      <a:endParaRPr lang="en-US" sz="1400" dirty="0"/>
                    </a:p>
                  </a:txBody>
                  <a:tcPr/>
                </a:tc>
              </a:tr>
              <a:tr h="247934">
                <a:tc>
                  <a:txBody>
                    <a:bodyPr/>
                    <a:lstStyle/>
                    <a:p>
                      <a:r>
                        <a:rPr lang="en-US" sz="1400" dirty="0" smtClean="0"/>
                        <a:t>Chlorophyll a</a:t>
                      </a:r>
                      <a:endParaRPr lang="en-US" sz="1400" dirty="0"/>
                    </a:p>
                  </a:txBody>
                  <a:tcPr/>
                </a:tc>
                <a:tc>
                  <a:txBody>
                    <a:bodyPr/>
                    <a:lstStyle/>
                    <a:p>
                      <a:pPr algn="ctr"/>
                      <a:r>
                        <a:rPr lang="en-US" sz="1400" dirty="0" smtClean="0"/>
                        <a:t>33.19</a:t>
                      </a:r>
                      <a:endParaRPr lang="en-US" sz="1400" dirty="0"/>
                    </a:p>
                  </a:txBody>
                  <a:tcPr/>
                </a:tc>
                <a:tc>
                  <a:txBody>
                    <a:bodyPr/>
                    <a:lstStyle/>
                    <a:p>
                      <a:pPr algn="ctr"/>
                      <a:r>
                        <a:rPr lang="en-US" sz="1400" dirty="0" smtClean="0"/>
                        <a:t>0.017</a:t>
                      </a:r>
                      <a:endParaRPr lang="en-US" sz="1400"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noAutofit/>
          </a:bodyPr>
          <a:lstStyle/>
          <a:p>
            <a:pPr algn="ctr"/>
            <a:r>
              <a:rPr lang="en-US" sz="4500" dirty="0" smtClean="0"/>
              <a:t>Results</a:t>
            </a:r>
            <a:br>
              <a:rPr lang="en-US" sz="4500" dirty="0" smtClean="0"/>
            </a:br>
            <a:endParaRPr lang="en-US" sz="4500" dirty="0"/>
          </a:p>
        </p:txBody>
      </p:sp>
      <p:graphicFrame>
        <p:nvGraphicFramePr>
          <p:cNvPr id="4" name="Chart 3"/>
          <p:cNvGraphicFramePr/>
          <p:nvPr/>
        </p:nvGraphicFramePr>
        <p:xfrm>
          <a:off x="0" y="1905000"/>
          <a:ext cx="6248400" cy="3733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Table 7"/>
          <p:cNvGraphicFramePr>
            <a:graphicFrameLocks noGrp="1"/>
          </p:cNvGraphicFramePr>
          <p:nvPr/>
        </p:nvGraphicFramePr>
        <p:xfrm>
          <a:off x="4267200" y="2514600"/>
          <a:ext cx="4648200" cy="2209182"/>
        </p:xfrm>
        <a:graphic>
          <a:graphicData uri="http://schemas.openxmlformats.org/drawingml/2006/table">
            <a:tbl>
              <a:tblPr firstRow="1" bandRow="1">
                <a:tableStyleId>{5940675A-B579-460E-94D1-54222C63F5DA}</a:tableStyleId>
              </a:tblPr>
              <a:tblGrid>
                <a:gridCol w="1549400"/>
                <a:gridCol w="1549400"/>
                <a:gridCol w="1549400"/>
              </a:tblGrid>
              <a:tr h="232719">
                <a:tc>
                  <a:txBody>
                    <a:bodyPr/>
                    <a:lstStyle/>
                    <a:p>
                      <a:r>
                        <a:rPr lang="en-US" sz="1400" dirty="0" smtClean="0"/>
                        <a:t>R-Square</a:t>
                      </a:r>
                      <a:endParaRPr lang="en-US" sz="1400" dirty="0"/>
                    </a:p>
                  </a:txBody>
                  <a:tcPr/>
                </a:tc>
                <a:tc>
                  <a:txBody>
                    <a:bodyPr/>
                    <a:lstStyle/>
                    <a:p>
                      <a:r>
                        <a:rPr lang="en-US" sz="1400" dirty="0" smtClean="0"/>
                        <a:t>Coefficients</a:t>
                      </a:r>
                      <a:endParaRPr lang="en-US" sz="1400" dirty="0"/>
                    </a:p>
                  </a:txBody>
                  <a:tcPr/>
                </a:tc>
                <a:tc>
                  <a:txBody>
                    <a:bodyPr/>
                    <a:lstStyle/>
                    <a:p>
                      <a:r>
                        <a:rPr lang="en-US" sz="1400" dirty="0" smtClean="0"/>
                        <a:t>P-Value</a:t>
                      </a:r>
                      <a:endParaRPr lang="en-US" sz="1400" dirty="0"/>
                    </a:p>
                  </a:txBody>
                  <a:tcPr/>
                </a:tc>
              </a:tr>
              <a:tr h="232719">
                <a:tc>
                  <a:txBody>
                    <a:bodyPr/>
                    <a:lstStyle/>
                    <a:p>
                      <a:r>
                        <a:rPr lang="en-US" sz="1400" dirty="0" smtClean="0"/>
                        <a:t>Intercept</a:t>
                      </a:r>
                      <a:endParaRPr lang="en-US" sz="1400" dirty="0"/>
                    </a:p>
                  </a:txBody>
                  <a:tcPr/>
                </a:tc>
                <a:tc>
                  <a:txBody>
                    <a:bodyPr/>
                    <a:lstStyle/>
                    <a:p>
                      <a:pPr algn="ctr"/>
                      <a:r>
                        <a:rPr lang="en-US" sz="1400" dirty="0" smtClean="0"/>
                        <a:t>-2024.95</a:t>
                      </a:r>
                      <a:endParaRPr lang="en-US" sz="1400" dirty="0"/>
                    </a:p>
                  </a:txBody>
                  <a:tcPr/>
                </a:tc>
                <a:tc>
                  <a:txBody>
                    <a:bodyPr/>
                    <a:lstStyle/>
                    <a:p>
                      <a:pPr algn="ctr"/>
                      <a:r>
                        <a:rPr lang="en-US" sz="1400" dirty="0" smtClean="0"/>
                        <a:t>0.33</a:t>
                      </a:r>
                      <a:endParaRPr lang="en-US" sz="1400" dirty="0"/>
                    </a:p>
                  </a:txBody>
                  <a:tcPr/>
                </a:tc>
              </a:tr>
              <a:tr h="395622">
                <a:tc>
                  <a:txBody>
                    <a:bodyPr/>
                    <a:lstStyle/>
                    <a:p>
                      <a:r>
                        <a:rPr lang="en-US" sz="1400" dirty="0" smtClean="0"/>
                        <a:t>Temperature (x1)</a:t>
                      </a:r>
                      <a:endParaRPr lang="en-US" sz="1400" dirty="0"/>
                    </a:p>
                  </a:txBody>
                  <a:tcPr/>
                </a:tc>
                <a:tc>
                  <a:txBody>
                    <a:bodyPr/>
                    <a:lstStyle/>
                    <a:p>
                      <a:pPr algn="ctr" fontAlgn="b"/>
                      <a:r>
                        <a:rPr lang="en-US" sz="1400" b="0" i="0" u="none" strike="noStrike" dirty="0" smtClean="0">
                          <a:solidFill>
                            <a:srgbClr val="000000"/>
                          </a:solidFill>
                          <a:latin typeface="Constantia" pitchFamily="18" charset="0"/>
                        </a:rPr>
                        <a:t> 14.53</a:t>
                      </a:r>
                      <a:endParaRPr lang="en-US" sz="1400" b="0" i="0" u="none" strike="noStrike" dirty="0">
                        <a:solidFill>
                          <a:srgbClr val="000000"/>
                        </a:solidFill>
                        <a:latin typeface="Constantia" pitchFamily="18" charset="0"/>
                      </a:endParaRPr>
                    </a:p>
                  </a:txBody>
                  <a:tcPr marL="9525" marR="9525" marT="9525" marB="0" anchor="b"/>
                </a:tc>
                <a:tc>
                  <a:txBody>
                    <a:bodyPr/>
                    <a:lstStyle/>
                    <a:p>
                      <a:pPr algn="ctr"/>
                      <a:r>
                        <a:rPr lang="en-US" sz="1400" dirty="0" smtClean="0"/>
                        <a:t>2.91</a:t>
                      </a:r>
                      <a:endParaRPr lang="en-US" sz="1400" dirty="0"/>
                    </a:p>
                  </a:txBody>
                  <a:tcPr/>
                </a:tc>
              </a:tr>
              <a:tr h="232719">
                <a:tc>
                  <a:txBody>
                    <a:bodyPr/>
                    <a:lstStyle/>
                    <a:p>
                      <a:r>
                        <a:rPr lang="en-US" sz="1400" dirty="0" smtClean="0"/>
                        <a:t>Salinity (x2)</a:t>
                      </a:r>
                      <a:endParaRPr lang="en-US" sz="1400" dirty="0"/>
                    </a:p>
                  </a:txBody>
                  <a:tcPr/>
                </a:tc>
                <a:tc>
                  <a:txBody>
                    <a:bodyPr/>
                    <a:lstStyle/>
                    <a:p>
                      <a:pPr algn="ctr"/>
                      <a:r>
                        <a:rPr lang="en-US" sz="1400" dirty="0" smtClean="0"/>
                        <a:t>55.30</a:t>
                      </a:r>
                      <a:endParaRPr lang="en-US" sz="1400" dirty="0"/>
                    </a:p>
                  </a:txBody>
                  <a:tcPr/>
                </a:tc>
                <a:tc>
                  <a:txBody>
                    <a:bodyPr/>
                    <a:lstStyle/>
                    <a:p>
                      <a:pPr algn="ctr"/>
                      <a:r>
                        <a:rPr lang="en-US" sz="1400" dirty="0" smtClean="0"/>
                        <a:t>0.32</a:t>
                      </a:r>
                      <a:endParaRPr lang="en-US" sz="1400" dirty="0"/>
                    </a:p>
                  </a:txBody>
                  <a:tcPr/>
                </a:tc>
              </a:tr>
              <a:tr h="395622">
                <a:tc>
                  <a:txBody>
                    <a:bodyPr/>
                    <a:lstStyle/>
                    <a:p>
                      <a:r>
                        <a:rPr lang="en-US" sz="1400" dirty="0" smtClean="0"/>
                        <a:t>Dissolved</a:t>
                      </a:r>
                      <a:r>
                        <a:rPr lang="en-US" sz="1400" baseline="0" dirty="0" smtClean="0"/>
                        <a:t> Organic Carbon</a:t>
                      </a:r>
                      <a:endParaRPr lang="en-US" sz="1400" dirty="0"/>
                    </a:p>
                  </a:txBody>
                  <a:tcPr/>
                </a:tc>
                <a:tc>
                  <a:txBody>
                    <a:bodyPr/>
                    <a:lstStyle/>
                    <a:p>
                      <a:pPr algn="ctr"/>
                      <a:r>
                        <a:rPr lang="en-US" sz="1400" dirty="0" smtClean="0"/>
                        <a:t>0.12</a:t>
                      </a:r>
                      <a:endParaRPr lang="en-US" sz="1400" dirty="0"/>
                    </a:p>
                  </a:txBody>
                  <a:tcPr/>
                </a:tc>
                <a:tc>
                  <a:txBody>
                    <a:bodyPr/>
                    <a:lstStyle/>
                    <a:p>
                      <a:pPr algn="ctr"/>
                      <a:r>
                        <a:rPr lang="en-US" sz="1400" dirty="0" smtClean="0"/>
                        <a:t>0.95</a:t>
                      </a:r>
                      <a:endParaRPr lang="en-US" sz="1400" dirty="0"/>
                    </a:p>
                  </a:txBody>
                  <a:tcPr/>
                </a:tc>
              </a:tr>
              <a:tr h="232719">
                <a:tc>
                  <a:txBody>
                    <a:bodyPr/>
                    <a:lstStyle/>
                    <a:p>
                      <a:r>
                        <a:rPr lang="en-US" sz="1400" dirty="0" smtClean="0"/>
                        <a:t>Chlorophyll a</a:t>
                      </a:r>
                      <a:endParaRPr lang="en-US" sz="1400" dirty="0"/>
                    </a:p>
                  </a:txBody>
                  <a:tcPr/>
                </a:tc>
                <a:tc>
                  <a:txBody>
                    <a:bodyPr/>
                    <a:lstStyle/>
                    <a:p>
                      <a:pPr algn="ctr"/>
                      <a:r>
                        <a:rPr lang="en-US" sz="1400" dirty="0" smtClean="0"/>
                        <a:t>45.13</a:t>
                      </a:r>
                      <a:endParaRPr lang="en-US" sz="1400" dirty="0"/>
                    </a:p>
                  </a:txBody>
                  <a:tcPr/>
                </a:tc>
                <a:tc>
                  <a:txBody>
                    <a:bodyPr/>
                    <a:lstStyle/>
                    <a:p>
                      <a:pPr algn="ctr"/>
                      <a:r>
                        <a:rPr lang="en-US" sz="1400" dirty="0" smtClean="0"/>
                        <a:t>0.49</a:t>
                      </a:r>
                      <a:endParaRPr lang="en-US" sz="14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533400" y="1828800"/>
            <a:ext cx="8229600" cy="4389120"/>
          </a:xfrm>
        </p:spPr>
        <p:txBody>
          <a:bodyPr>
            <a:noAutofit/>
          </a:bodyPr>
          <a:lstStyle/>
          <a:p>
            <a:pPr>
              <a:buNone/>
            </a:pPr>
            <a:r>
              <a:rPr lang="en-US" sz="2400" dirty="0" smtClean="0"/>
              <a:t>Our Methods</a:t>
            </a:r>
          </a:p>
          <a:p>
            <a:pPr>
              <a:buNone/>
            </a:pPr>
            <a:r>
              <a:rPr lang="en-US" sz="2400" dirty="0" smtClean="0"/>
              <a:t>From the Bermuda data collected, we used field data of Temperature, Salinity, TAlk, Dissolved Organic Carbon (DOC), Chlorophyll </a:t>
            </a:r>
            <a:r>
              <a:rPr lang="en-US" sz="2400" i="1" dirty="0" smtClean="0"/>
              <a:t>a</a:t>
            </a:r>
            <a:r>
              <a:rPr lang="en-US" sz="2400" dirty="0" smtClean="0"/>
              <a:t>, and Particular Organic Carbon (POC) collected from  BATs Station (Figure 1). All of the non useful data measurements (i.e.</a:t>
            </a:r>
          </a:p>
          <a:p>
            <a:pPr>
              <a:buNone/>
            </a:pPr>
            <a:r>
              <a:rPr lang="en-US" sz="2400" dirty="0" smtClean="0"/>
              <a:t>negative numbers) were removed. The remaining data were put into the data analysis software in Microsoft Excel. That information was then used to calculate the regression. The results of the regression analysis allowed us to compare original pCO2 data and  pCO2 predicted to calculate the multiple linear regression equation.</a:t>
            </a:r>
          </a:p>
          <a:p>
            <a:pPr>
              <a:buNone/>
            </a:pPr>
            <a:r>
              <a:rPr lang="en-US" sz="2400" dirty="0" smtClean="0"/>
              <a:t>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http://ijgofs.whoi.edu/Time-Series/LTTS.html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Abstract</a:t>
            </a:r>
            <a:endParaRPr lang="en-US" sz="4500" dirty="0"/>
          </a:p>
        </p:txBody>
      </p:sp>
      <p:sp>
        <p:nvSpPr>
          <p:cNvPr id="3" name="Content Placeholder 2"/>
          <p:cNvSpPr>
            <a:spLocks noGrp="1"/>
          </p:cNvSpPr>
          <p:nvPr>
            <p:ph idx="1"/>
          </p:nvPr>
        </p:nvSpPr>
        <p:spPr/>
        <p:txBody>
          <a:bodyPr>
            <a:normAutofit fontScale="55000" lnSpcReduction="20000"/>
          </a:bodyPr>
          <a:lstStyle/>
          <a:p>
            <a:pPr indent="0">
              <a:buNone/>
            </a:pPr>
            <a:r>
              <a:rPr lang="en-US" dirty="0" smtClean="0"/>
              <a:t>Ocean is one of the major reservoirs of carbon and can be a major sink of anthropogenic carbon dioxide. Together with pH, alkalinity, and total dissolved inorganic carbon (DIC), partial pressure of carbon dioxide (pCO</a:t>
            </a:r>
            <a:r>
              <a:rPr lang="en-US" baseline="-25000" dirty="0" smtClean="0"/>
              <a:t>2</a:t>
            </a:r>
            <a:r>
              <a:rPr lang="en-US" dirty="0" smtClean="0"/>
              <a:t>) is one of the </a:t>
            </a:r>
            <a:r>
              <a:rPr lang="en-US" i="1" dirty="0" smtClean="0"/>
              <a:t>four essential parameters for determining aquatic CO</a:t>
            </a:r>
            <a:r>
              <a:rPr lang="en-US" i="1" baseline="-25000" dirty="0" smtClean="0"/>
              <a:t>2</a:t>
            </a:r>
            <a:r>
              <a:rPr lang="en-US" i="1" dirty="0" smtClean="0"/>
              <a:t> system</a:t>
            </a:r>
            <a:r>
              <a:rPr lang="en-US" dirty="0" smtClean="0"/>
              <a:t>. These four CO</a:t>
            </a:r>
            <a:r>
              <a:rPr lang="en-US" baseline="-25000" dirty="0" smtClean="0"/>
              <a:t>2</a:t>
            </a:r>
            <a:r>
              <a:rPr lang="en-US" dirty="0" smtClean="0"/>
              <a:t> parameters are interrelated through chemical equilibrium and the determination of any two is sufficient for calculating the other two parameters.( If you know two, you can calculate any other two).  Ship-based oceanographic research cruise, that is expensive to operate and inefficient to provide global coverage, has long been the main source of data for characterizing oceanic CO</a:t>
            </a:r>
            <a:r>
              <a:rPr lang="en-US" baseline="-25000" dirty="0" smtClean="0"/>
              <a:t>2</a:t>
            </a:r>
            <a:r>
              <a:rPr lang="en-US" dirty="0" smtClean="0"/>
              <a:t> system. </a:t>
            </a:r>
          </a:p>
          <a:p>
            <a:pPr indent="0">
              <a:buNone/>
            </a:pPr>
            <a:endParaRPr lang="en-US" dirty="0" smtClean="0"/>
          </a:p>
          <a:p>
            <a:pPr indent="0">
              <a:buNone/>
            </a:pPr>
            <a:r>
              <a:rPr lang="en-US" dirty="0" smtClean="0"/>
              <a:t>Recently, Lohrenz and Cai (2006) conducted a field study of partial pressure of carbon dioxide, temperature, salinity, and </a:t>
            </a:r>
            <a:r>
              <a:rPr lang="en-US" i="1" dirty="0" smtClean="0"/>
              <a:t>Chlorophill a</a:t>
            </a:r>
            <a:r>
              <a:rPr lang="en-US" dirty="0" smtClean="0"/>
              <a:t> in surface waters of the Northern Gulf of Mexico and developed a correlation method for estimating carbon dioxide distribution from the Moderate Resolution Imaging Spectroradiometer (MODIS) remote sensing data. Although it showed great potential, the correlation is based on field data with a small temperature variation and atypical salinity, for open ocean waters, and it is not clear whether it can be applied elsewhere in the ocean. Here, we propose to extend the applicability of the method by conducting a data analysis study of field observations conducted at station BATS (Bermuda Atlantic Time-Series).</a:t>
            </a:r>
          </a:p>
          <a:p>
            <a:pPr indent="0">
              <a:buNone/>
            </a:pPr>
            <a:endParaRPr lang="en-US" dirty="0" smtClean="0"/>
          </a:p>
          <a:p>
            <a:pPr indent="0">
              <a:buNone/>
            </a:pPr>
            <a:r>
              <a:rPr lang="en-US" dirty="0" smtClean="0"/>
              <a:t>Specifically, we will: (1) Obtain field data of alkalinity, DIC, temperature, salinity, POC,DOC, and</a:t>
            </a:r>
            <a:r>
              <a:rPr lang="en-US" i="1" dirty="0" smtClean="0"/>
              <a:t>Chlorophill a</a:t>
            </a:r>
            <a:r>
              <a:rPr lang="en-US" dirty="0" smtClean="0"/>
              <a:t> determined at BATS station in the last two decades; (2) Calculate pCO2 from alkalinity and DIC; (3) Apply the correlation method to test the applicability of the method in the central Atlantic Ocean</a:t>
            </a:r>
          </a:p>
          <a:p>
            <a:pPr indent="0"/>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a:xfrm>
            <a:off x="457200" y="1935480"/>
            <a:ext cx="8229600" cy="3703320"/>
          </a:xfrm>
        </p:spPr>
        <p:txBody>
          <a:bodyPr>
            <a:normAutofit fontScale="92500" lnSpcReduction="10000"/>
          </a:bodyPr>
          <a:lstStyle/>
          <a:p>
            <a:pPr>
              <a:buNone/>
            </a:pPr>
            <a:r>
              <a:rPr lang="en-US" sz="2000" dirty="0" smtClean="0"/>
              <a:t>We used a program called CO2 System Macro. From two known C02 parameters:</a:t>
            </a:r>
          </a:p>
          <a:p>
            <a:pPr marL="457200" indent="-457200">
              <a:buFont typeface="+mj-lt"/>
              <a:buAutoNum type="arabicPeriod"/>
            </a:pPr>
            <a:r>
              <a:rPr lang="en-US" sz="2000" dirty="0" smtClean="0"/>
              <a:t> TA-Total </a:t>
            </a:r>
            <a:r>
              <a:rPr lang="en-US" sz="2000" dirty="0" err="1" smtClean="0"/>
              <a:t>Aklinity</a:t>
            </a:r>
          </a:p>
          <a:p>
            <a:pPr marL="457200" indent="-457200">
              <a:buFont typeface="+mj-lt"/>
              <a:buAutoNum type="arabicPeriod"/>
            </a:pPr>
            <a:r>
              <a:rPr lang="en-US" sz="2000" dirty="0" smtClean="0"/>
              <a:t>TCO2- Total Carbon Dioxide</a:t>
            </a:r>
            <a:endParaRPr lang="en-US" sz="2000" dirty="0" smtClean="0"/>
          </a:p>
          <a:p>
            <a:pPr marL="457200" indent="-457200">
              <a:buFont typeface="+mj-lt"/>
              <a:buAutoNum type="arabicPeriod"/>
            </a:pPr>
            <a:r>
              <a:rPr lang="en-US" sz="2000" dirty="0" smtClean="0"/>
              <a:t>They measured Total CO2 (Tco2)</a:t>
            </a:r>
            <a:r>
              <a:rPr lang="en-US" sz="2000" dirty="0" smtClean="0"/>
              <a:t> </a:t>
            </a:r>
          </a:p>
          <a:p>
            <a:pPr marL="457200" indent="-457200">
              <a:buNone/>
            </a:pPr>
            <a:r>
              <a:rPr lang="en-US" sz="2000" dirty="0" smtClean="0"/>
              <a:t>	</a:t>
            </a:r>
            <a:r>
              <a:rPr lang="en-US" sz="2000" dirty="0" smtClean="0"/>
              <a:t>and </a:t>
            </a:r>
            <a:r>
              <a:rPr lang="en-US" sz="2000" dirty="0" smtClean="0"/>
              <a:t>Alkalinity (</a:t>
            </a:r>
            <a:r>
              <a:rPr lang="en-US" sz="2000" dirty="0" err="1" smtClean="0"/>
              <a:t>Alk</a:t>
            </a:r>
            <a:r>
              <a:rPr lang="en-US" sz="2000" dirty="0" smtClean="0"/>
              <a:t>) at </a:t>
            </a:r>
            <a:r>
              <a:rPr lang="en-US" sz="2000" dirty="0" smtClean="0"/>
              <a:t>Bermuda.</a:t>
            </a:r>
            <a:endParaRPr lang="en-US" sz="2000" dirty="0" smtClean="0"/>
          </a:p>
          <a:p>
            <a:pPr marL="457200" indent="-457200">
              <a:buNone/>
            </a:pPr>
            <a:r>
              <a:rPr lang="en-US" sz="2000" dirty="0" smtClean="0"/>
              <a:t> </a:t>
            </a:r>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457200" indent="-457200">
              <a:buNone/>
            </a:pPr>
            <a:r>
              <a:rPr lang="en-US" sz="2000" dirty="0" smtClean="0"/>
              <a:t>The program will calculate :</a:t>
            </a:r>
          </a:p>
          <a:p>
            <a:pPr marL="457200" indent="-457200">
              <a:buFont typeface="+mj-lt"/>
              <a:buAutoNum type="arabicPeriod"/>
            </a:pPr>
            <a:r>
              <a:rPr lang="en-US" sz="2000" dirty="0" smtClean="0"/>
              <a:t>pCO2 was calculated from Tco2 and </a:t>
            </a:r>
            <a:r>
              <a:rPr lang="en-US" sz="2000" dirty="0" err="1" smtClean="0"/>
              <a:t>Alkalnity</a:t>
            </a:r>
            <a:r>
              <a:rPr lang="en-US" sz="2000" dirty="0" smtClean="0"/>
              <a:t>.</a:t>
            </a:r>
          </a:p>
          <a:p>
            <a:pPr marL="457200" indent="-457200">
              <a:buNone/>
            </a:pPr>
            <a:endParaRPr lang="en-US" sz="2000" dirty="0"/>
          </a:p>
        </p:txBody>
      </p:sp>
      <p:pic>
        <p:nvPicPr>
          <p:cNvPr id="4" name="Picture 3"/>
          <p:cNvPicPr>
            <a:picLocks noChangeAspect="1"/>
          </p:cNvPicPr>
          <p:nvPr/>
        </p:nvPicPr>
        <p:blipFill>
          <a:blip r:embed="rId3"/>
          <a:srcRect r="54455"/>
          <a:stretch>
            <a:fillRect/>
          </a:stretch>
        </p:blipFill>
        <p:spPr>
          <a:xfrm>
            <a:off x="5791200" y="2819400"/>
            <a:ext cx="1752600" cy="520700"/>
          </a:xfrm>
          <a:prstGeom prst="rect">
            <a:avLst/>
          </a:prstGeom>
        </p:spPr>
      </p:pic>
      <p:pic>
        <p:nvPicPr>
          <p:cNvPr id="5" name="Picture 4"/>
          <p:cNvPicPr>
            <a:picLocks noChangeAspect="1"/>
          </p:cNvPicPr>
          <p:nvPr/>
        </p:nvPicPr>
        <p:blipFill>
          <a:blip r:embed="rId4"/>
          <a:stretch>
            <a:fillRect/>
          </a:stretch>
        </p:blipFill>
        <p:spPr>
          <a:xfrm>
            <a:off x="5486400" y="4572000"/>
            <a:ext cx="1993900" cy="546100"/>
          </a:xfrm>
          <a:prstGeom prst="rect">
            <a:avLst/>
          </a:prstGeom>
        </p:spPr>
      </p:pic>
      <p:sp>
        <p:nvSpPr>
          <p:cNvPr id="6" name="Rectangle 5"/>
          <p:cNvSpPr/>
          <p:nvPr/>
        </p:nvSpPr>
        <p:spPr>
          <a:xfrm>
            <a:off x="457200" y="5562600"/>
            <a:ext cx="8077200" cy="923330"/>
          </a:xfrm>
          <a:prstGeom prst="rect">
            <a:avLst/>
          </a:prstGeom>
        </p:spPr>
        <p:txBody>
          <a:bodyPr wrap="square">
            <a:spAutoFit/>
          </a:bodyPr>
          <a:lstStyle/>
          <a:p>
            <a:r>
              <a:rPr lang="en-US" dirty="0" smtClean="0"/>
              <a:t>They measured Total CO2 (Tco2) and Alkalinity (</a:t>
            </a:r>
            <a:r>
              <a:rPr lang="en-US" dirty="0" err="1" smtClean="0"/>
              <a:t>Alk</a:t>
            </a:r>
            <a:r>
              <a:rPr lang="en-US" dirty="0" smtClean="0"/>
              <a:t>) at Bermuda. pCO2 was calculated from Tco2 and </a:t>
            </a:r>
            <a:r>
              <a:rPr lang="en-US" dirty="0" err="1" smtClean="0"/>
              <a:t>Alk</a:t>
            </a:r>
            <a:r>
              <a:rPr lang="en-US" dirty="0" smtClean="0"/>
              <a:t>.</a:t>
            </a:r>
          </a:p>
          <a:p>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Methods:</a:t>
            </a:r>
            <a:endParaRPr lang="en-US" dirty="0"/>
          </a:p>
        </p:txBody>
      </p:sp>
      <p:sp>
        <p:nvSpPr>
          <p:cNvPr id="6" name="TextBox 5"/>
          <p:cNvSpPr txBox="1"/>
          <p:nvPr/>
        </p:nvSpPr>
        <p:spPr>
          <a:xfrm>
            <a:off x="457200" y="1524000"/>
            <a:ext cx="4267200" cy="4524316"/>
          </a:xfrm>
          <a:prstGeom prst="rect">
            <a:avLst/>
          </a:prstGeom>
          <a:noFill/>
        </p:spPr>
        <p:txBody>
          <a:bodyPr wrap="square" rtlCol="0">
            <a:spAutoFit/>
          </a:bodyPr>
          <a:lstStyle/>
          <a:p>
            <a:r>
              <a:rPr lang="en-US" u="sng" dirty="0" smtClean="0"/>
              <a:t>How to run the CO2Sys Macro</a:t>
            </a:r>
          </a:p>
          <a:p>
            <a:endParaRPr lang="en-US" dirty="0" smtClean="0"/>
          </a:p>
          <a:p>
            <a:r>
              <a:rPr lang="en-US" b="1" dirty="0" smtClean="0"/>
              <a:t>In sheet INFO</a:t>
            </a:r>
          </a:p>
          <a:p>
            <a:pPr>
              <a:buFont typeface="Arial"/>
              <a:buChar char="•"/>
            </a:pPr>
            <a:r>
              <a:rPr lang="en-US" dirty="0" smtClean="0"/>
              <a:t>You can select which section of the program you want information on by selecting the appropriate option from the top drop down list.</a:t>
            </a:r>
          </a:p>
          <a:p>
            <a:pPr>
              <a:buFont typeface="Arial"/>
              <a:buChar char="•"/>
            </a:pPr>
            <a:r>
              <a:rPr lang="en-US" dirty="0" smtClean="0"/>
              <a:t>Single click the text box to make the vertical scroll bar appear and scroll down the text</a:t>
            </a:r>
          </a:p>
          <a:p>
            <a:r>
              <a:rPr lang="en-US" b="1" dirty="0" smtClean="0"/>
              <a:t>In sheet INPUT</a:t>
            </a:r>
          </a:p>
          <a:p>
            <a:pPr>
              <a:buFont typeface="Arial"/>
              <a:buChar char="•"/>
            </a:pPr>
            <a:r>
              <a:rPr lang="en-US" dirty="0" smtClean="0"/>
              <a:t>Select the set of CO2 constants</a:t>
            </a:r>
          </a:p>
          <a:p>
            <a:r>
              <a:rPr lang="en-US" dirty="0" smtClean="0"/>
              <a:t>you want to use for the calculations</a:t>
            </a:r>
          </a:p>
          <a:p>
            <a:pPr>
              <a:buFont typeface="Arial"/>
              <a:buChar char="•"/>
            </a:pPr>
            <a:r>
              <a:rPr lang="en-US" dirty="0" smtClean="0"/>
              <a:t>Select the KHSO4</a:t>
            </a:r>
          </a:p>
          <a:p>
            <a:pPr>
              <a:buFont typeface="Arial"/>
              <a:buChar char="•"/>
            </a:pPr>
            <a:r>
              <a:rPr lang="en-US" dirty="0" smtClean="0"/>
              <a:t>Select the pH scale of your data</a:t>
            </a:r>
          </a:p>
          <a:p>
            <a:endParaRPr lang="en-US" dirty="0"/>
          </a:p>
        </p:txBody>
      </p:sp>
      <p:pic>
        <p:nvPicPr>
          <p:cNvPr id="7" name="Picture 6"/>
          <p:cNvPicPr>
            <a:picLocks noChangeAspect="1"/>
          </p:cNvPicPr>
          <p:nvPr/>
        </p:nvPicPr>
        <p:blipFill>
          <a:blip r:embed="rId2"/>
          <a:stretch>
            <a:fillRect/>
          </a:stretch>
        </p:blipFill>
        <p:spPr>
          <a:xfrm>
            <a:off x="5562600" y="2971800"/>
            <a:ext cx="3352800" cy="838200"/>
          </a:xfrm>
          <a:prstGeom prst="rect">
            <a:avLst/>
          </a:prstGeom>
        </p:spPr>
      </p:pic>
      <p:pic>
        <p:nvPicPr>
          <p:cNvPr id="9" name="Picture 8"/>
          <p:cNvPicPr>
            <a:picLocks noChangeAspect="1"/>
          </p:cNvPicPr>
          <p:nvPr/>
        </p:nvPicPr>
        <p:blipFill>
          <a:blip r:embed="rId3"/>
          <a:stretch>
            <a:fillRect/>
          </a:stretch>
        </p:blipFill>
        <p:spPr>
          <a:xfrm>
            <a:off x="6172200" y="1905000"/>
            <a:ext cx="2374900" cy="330200"/>
          </a:xfrm>
          <a:prstGeom prst="rect">
            <a:avLst/>
          </a:prstGeom>
        </p:spPr>
      </p:pic>
      <p:pic>
        <p:nvPicPr>
          <p:cNvPr id="10" name="Picture 9"/>
          <p:cNvPicPr>
            <a:picLocks noChangeAspect="1"/>
          </p:cNvPicPr>
          <p:nvPr/>
        </p:nvPicPr>
        <p:blipFill>
          <a:blip r:embed="rId4"/>
          <a:stretch>
            <a:fillRect/>
          </a:stretch>
        </p:blipFill>
        <p:spPr>
          <a:xfrm>
            <a:off x="4267200" y="4419600"/>
            <a:ext cx="4876800" cy="10604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pPr>
              <a:buNone/>
            </a:pPr>
            <a:r>
              <a:rPr lang="en-US" dirty="0" smtClean="0"/>
              <a:t>Inputting Data:</a:t>
            </a:r>
          </a:p>
          <a:p>
            <a:pPr>
              <a:buNone/>
            </a:pPr>
            <a:endParaRPr lang="en-US" dirty="0"/>
          </a:p>
        </p:txBody>
      </p:sp>
      <p:pic>
        <p:nvPicPr>
          <p:cNvPr id="4" name="Picture 3"/>
          <p:cNvPicPr>
            <a:picLocks noChangeAspect="1"/>
          </p:cNvPicPr>
          <p:nvPr/>
        </p:nvPicPr>
        <p:blipFill>
          <a:blip r:embed="rId2"/>
          <a:stretch>
            <a:fillRect/>
          </a:stretch>
        </p:blipFill>
        <p:spPr>
          <a:xfrm>
            <a:off x="5410200" y="914400"/>
            <a:ext cx="1524000" cy="392784"/>
          </a:xfrm>
          <a:prstGeom prst="rect">
            <a:avLst/>
          </a:prstGeom>
        </p:spPr>
      </p:pic>
      <p:pic>
        <p:nvPicPr>
          <p:cNvPr id="5" name="Picture 4"/>
          <p:cNvPicPr>
            <a:picLocks noChangeAspect="1"/>
          </p:cNvPicPr>
          <p:nvPr/>
        </p:nvPicPr>
        <p:blipFill>
          <a:blip r:embed="rId3"/>
          <a:stretch>
            <a:fillRect/>
          </a:stretch>
        </p:blipFill>
        <p:spPr>
          <a:xfrm>
            <a:off x="5105400" y="1371600"/>
            <a:ext cx="2362200" cy="2303145"/>
          </a:xfrm>
          <a:prstGeom prst="rect">
            <a:avLst/>
          </a:prstGeom>
        </p:spPr>
      </p:pic>
      <p:pic>
        <p:nvPicPr>
          <p:cNvPr id="7" name="Picture 6"/>
          <p:cNvPicPr>
            <a:picLocks noChangeAspect="1"/>
          </p:cNvPicPr>
          <p:nvPr/>
        </p:nvPicPr>
        <p:blipFill>
          <a:blip r:embed="rId4"/>
          <a:stretch>
            <a:fillRect/>
          </a:stretch>
        </p:blipFill>
        <p:spPr>
          <a:xfrm>
            <a:off x="5105400" y="3886200"/>
            <a:ext cx="2650772" cy="2590800"/>
          </a:xfrm>
          <a:prstGeom prst="rect">
            <a:avLst/>
          </a:prstGeom>
        </p:spPr>
      </p:pic>
      <p:pic>
        <p:nvPicPr>
          <p:cNvPr id="8" name="Picture 7"/>
          <p:cNvPicPr>
            <a:picLocks noChangeAspect="1"/>
          </p:cNvPicPr>
          <p:nvPr/>
        </p:nvPicPr>
        <p:blipFill>
          <a:blip r:embed="rId5"/>
          <a:stretch>
            <a:fillRect/>
          </a:stretch>
        </p:blipFill>
        <p:spPr>
          <a:xfrm>
            <a:off x="3276600" y="2590800"/>
            <a:ext cx="1333500" cy="2400300"/>
          </a:xfrm>
          <a:prstGeom prst="rect">
            <a:avLst/>
          </a:prstGeom>
        </p:spPr>
      </p:pic>
      <p:sp>
        <p:nvSpPr>
          <p:cNvPr id="9" name="TextBox 8"/>
          <p:cNvSpPr txBox="1"/>
          <p:nvPr/>
        </p:nvSpPr>
        <p:spPr>
          <a:xfrm>
            <a:off x="381000" y="2743200"/>
            <a:ext cx="2743200" cy="3970318"/>
          </a:xfrm>
          <a:prstGeom prst="rect">
            <a:avLst/>
          </a:prstGeom>
          <a:noFill/>
        </p:spPr>
        <p:txBody>
          <a:bodyPr wrap="square" rtlCol="0">
            <a:spAutoFit/>
          </a:bodyPr>
          <a:lstStyle/>
          <a:p>
            <a:pPr>
              <a:buFont typeface="Arial"/>
              <a:buChar char="•"/>
            </a:pPr>
            <a:r>
              <a:rPr lang="en-US" dirty="0" smtClean="0"/>
              <a:t>We input three sets of numbers from the Bermuda data.</a:t>
            </a:r>
          </a:p>
          <a:p>
            <a:pPr>
              <a:buFont typeface="Arial"/>
              <a:buChar char="•"/>
            </a:pPr>
            <a:r>
              <a:rPr lang="en-US" dirty="0" smtClean="0"/>
              <a:t>The first set was the Pressure</a:t>
            </a:r>
          </a:p>
          <a:p>
            <a:pPr>
              <a:buFont typeface="Arial"/>
              <a:buChar char="•"/>
            </a:pPr>
            <a:r>
              <a:rPr lang="en-US" dirty="0" smtClean="0"/>
              <a:t>The second set was the temperature.</a:t>
            </a:r>
          </a:p>
          <a:p>
            <a:pPr>
              <a:buFont typeface="Arial"/>
              <a:buChar char="•"/>
            </a:pPr>
            <a:r>
              <a:rPr lang="en-US" dirty="0" smtClean="0"/>
              <a:t>The third set was Salinity.</a:t>
            </a:r>
          </a:p>
          <a:p>
            <a:pPr>
              <a:buFont typeface="Arial"/>
              <a:buChar char="•"/>
            </a:pPr>
            <a:r>
              <a:rPr lang="en-US" dirty="0" smtClean="0"/>
              <a:t>This data was picked randomly after all the bad data was </a:t>
            </a:r>
            <a:r>
              <a:rPr lang="en-US" dirty="0" err="1" smtClean="0"/>
              <a:t>disgarded</a:t>
            </a:r>
            <a:r>
              <a:rPr lang="en-US" dirty="0" smtClean="0"/>
              <a:t>.</a:t>
            </a:r>
          </a:p>
          <a:p>
            <a:r>
              <a:rPr lang="en-US" dirty="0" smtClean="0"/>
              <a:t> </a:t>
            </a:r>
          </a:p>
          <a:p>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Linear Regression</a:t>
            </a:r>
            <a:endParaRPr lang="en-US" sz="4500" dirty="0"/>
          </a:p>
        </p:txBody>
      </p:sp>
      <p:sp>
        <p:nvSpPr>
          <p:cNvPr id="3" name="Content Placeholder 2"/>
          <p:cNvSpPr>
            <a:spLocks noGrp="1"/>
          </p:cNvSpPr>
          <p:nvPr>
            <p:ph idx="1"/>
          </p:nvPr>
        </p:nvSpPr>
        <p:spPr/>
        <p:txBody>
          <a:bodyPr/>
          <a:lstStyle/>
          <a:p>
            <a:r>
              <a:rPr lang="en-US" sz="2400" dirty="0" smtClean="0"/>
              <a:t>What is a Linear Regression?</a:t>
            </a:r>
          </a:p>
          <a:p>
            <a:pPr>
              <a:buNone/>
            </a:pPr>
            <a:r>
              <a:rPr lang="en-US" sz="2400" dirty="0" smtClean="0"/>
              <a:t>		A process for determining the statistical relationship between a random variable and one or more independent variables that is used to predict the value of the random variable.</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Linear Regression Graphs</a:t>
            </a:r>
            <a:endParaRPr lang="en-US" sz="4500" dirty="0"/>
          </a:p>
        </p:txBody>
      </p:sp>
      <p:pic>
        <p:nvPicPr>
          <p:cNvPr id="4" name="Picture 4" descr="rclose_to_one-correlation coeffcient"/>
          <p:cNvPicPr>
            <a:picLocks noGrp="1" noChangeAspect="1" noChangeArrowheads="1"/>
          </p:cNvPicPr>
          <p:nvPr>
            <p:ph idx="1"/>
          </p:nvPr>
        </p:nvPicPr>
        <p:blipFill>
          <a:blip r:embed="rId2"/>
          <a:srcRect/>
          <a:stretch>
            <a:fillRect/>
          </a:stretch>
        </p:blipFill>
        <p:spPr>
          <a:xfrm>
            <a:off x="304800" y="2362200"/>
            <a:ext cx="2740471" cy="2391325"/>
          </a:xfrm>
          <a:noFill/>
          <a:ln/>
        </p:spPr>
      </p:pic>
      <p:pic>
        <p:nvPicPr>
          <p:cNvPr id="5" name="Picture 5" descr="requalzero-corelation coefficent"/>
          <p:cNvPicPr>
            <a:picLocks noChangeAspect="1" noChangeArrowheads="1"/>
          </p:cNvPicPr>
          <p:nvPr/>
        </p:nvPicPr>
        <p:blipFill>
          <a:blip r:embed="rId3"/>
          <a:srcRect/>
          <a:stretch>
            <a:fillRect/>
          </a:stretch>
        </p:blipFill>
        <p:spPr bwMode="auto">
          <a:xfrm>
            <a:off x="3048000" y="2362200"/>
            <a:ext cx="2706624" cy="2362200"/>
          </a:xfrm>
          <a:prstGeom prst="rect">
            <a:avLst/>
          </a:prstGeom>
          <a:noFill/>
          <a:ln w="9525">
            <a:noFill/>
            <a:miter lim="800000"/>
            <a:headEnd/>
            <a:tailEnd/>
          </a:ln>
        </p:spPr>
      </p:pic>
      <p:pic>
        <p:nvPicPr>
          <p:cNvPr id="6" name="Picture 6" descr="rclose_to_minusone-correlation coeffcient"/>
          <p:cNvPicPr>
            <a:picLocks noChangeAspect="1" noChangeArrowheads="1"/>
          </p:cNvPicPr>
          <p:nvPr/>
        </p:nvPicPr>
        <p:blipFill>
          <a:blip r:embed="rId4"/>
          <a:srcRect/>
          <a:stretch>
            <a:fillRect/>
          </a:stretch>
        </p:blipFill>
        <p:spPr bwMode="auto">
          <a:xfrm>
            <a:off x="5867400" y="2362200"/>
            <a:ext cx="2707023" cy="2362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Our Linear Regression</a:t>
            </a:r>
            <a:endParaRPr lang="en-US" sz="4500" dirty="0"/>
          </a:p>
        </p:txBody>
      </p:sp>
      <p:sp>
        <p:nvSpPr>
          <p:cNvPr id="3" name="Content Placeholder 2"/>
          <p:cNvSpPr>
            <a:spLocks noGrp="1"/>
          </p:cNvSpPr>
          <p:nvPr>
            <p:ph idx="1"/>
          </p:nvPr>
        </p:nvSpPr>
        <p:spPr>
          <a:xfrm>
            <a:off x="304800" y="2438400"/>
            <a:ext cx="8229600" cy="1950720"/>
          </a:xfrm>
        </p:spPr>
        <p:txBody>
          <a:bodyPr>
            <a:normAutofit fontScale="62500" lnSpcReduction="20000"/>
          </a:bodyPr>
          <a:lstStyle/>
          <a:p>
            <a:pPr marL="609600" indent="-609600">
              <a:buFont typeface="Wingdings" pitchFamily="2" charset="2"/>
              <a:buNone/>
            </a:pPr>
            <a:r>
              <a:rPr lang="en-US" sz="3400" dirty="0" smtClean="0"/>
              <a:t>pCO</a:t>
            </a:r>
            <a:r>
              <a:rPr lang="en-US" sz="3400" baseline="-25000" dirty="0" smtClean="0"/>
              <a:t>2</a:t>
            </a:r>
            <a:r>
              <a:rPr lang="en-US" sz="3400" dirty="0" smtClean="0"/>
              <a:t>-Temperature, Salinity, and Chlorophyll </a:t>
            </a:r>
            <a:r>
              <a:rPr lang="en-US" sz="3400" i="1" dirty="0" smtClean="0"/>
              <a:t>a</a:t>
            </a:r>
          </a:p>
          <a:p>
            <a:pPr marL="609600" indent="-609600">
              <a:buFont typeface="Wingdings" pitchFamily="2" charset="2"/>
              <a:buNone/>
            </a:pPr>
            <a:endParaRPr lang="en-US" sz="3400" i="1" dirty="0" smtClean="0"/>
          </a:p>
          <a:p>
            <a:pPr marL="609600" indent="-609600">
              <a:buFont typeface="Wingdings" pitchFamily="2" charset="2"/>
              <a:buNone/>
            </a:pPr>
            <a:r>
              <a:rPr lang="en-US" sz="3400" dirty="0" smtClean="0"/>
              <a:t>pCO</a:t>
            </a:r>
            <a:r>
              <a:rPr lang="en-US" sz="3400" baseline="-25000" dirty="0" smtClean="0"/>
              <a:t>2</a:t>
            </a:r>
            <a:r>
              <a:rPr lang="en-US" sz="3400" dirty="0" smtClean="0"/>
              <a:t>- Temperature, Salinity, and Dissolved Organic Carbon (DOC)</a:t>
            </a:r>
          </a:p>
          <a:p>
            <a:pPr marL="609600" indent="-609600">
              <a:buFont typeface="Wingdings" pitchFamily="2" charset="2"/>
              <a:buNone/>
            </a:pPr>
            <a:endParaRPr lang="en-US" sz="3400" dirty="0" smtClean="0"/>
          </a:p>
          <a:p>
            <a:pPr marL="609600" indent="-609600">
              <a:buFont typeface="Wingdings" pitchFamily="2" charset="2"/>
              <a:buNone/>
            </a:pPr>
            <a:r>
              <a:rPr lang="en-US" sz="3400" dirty="0" smtClean="0"/>
              <a:t>pCO</a:t>
            </a:r>
            <a:r>
              <a:rPr lang="en-US" sz="3400" baseline="-25000" dirty="0" smtClean="0"/>
              <a:t>2</a:t>
            </a:r>
            <a:r>
              <a:rPr lang="en-US" sz="3400" dirty="0" smtClean="0"/>
              <a:t>- Temperature, Salinity, and Particular Carbon (PC)</a:t>
            </a:r>
            <a:endParaRPr lang="en-US" sz="3400" baseline="-25000" dirty="0" smtClean="0"/>
          </a:p>
          <a:p>
            <a:pPr>
              <a:buNone/>
            </a:pPr>
            <a:endParaRPr lang="en-US" dirty="0"/>
          </a:p>
        </p:txBody>
      </p:sp>
      <p:sp>
        <p:nvSpPr>
          <p:cNvPr id="4" name="TextBox 3"/>
          <p:cNvSpPr txBox="1"/>
          <p:nvPr/>
        </p:nvSpPr>
        <p:spPr>
          <a:xfrm>
            <a:off x="533400" y="4724400"/>
            <a:ext cx="7094422" cy="923330"/>
          </a:xfrm>
          <a:prstGeom prst="rect">
            <a:avLst/>
          </a:prstGeom>
          <a:noFill/>
        </p:spPr>
        <p:txBody>
          <a:bodyPr wrap="none" rtlCol="0">
            <a:spAutoFit/>
          </a:bodyPr>
          <a:lstStyle/>
          <a:p>
            <a:r>
              <a:rPr lang="en-US" dirty="0" smtClean="0"/>
              <a:t>The Analysis Tool Pak was used to calculate the regression, </a:t>
            </a:r>
          </a:p>
          <a:p>
            <a:r>
              <a:rPr lang="en-US" dirty="0" smtClean="0"/>
              <a:t>by dragging the numbers from the cell into the Y and X Input ranges, </a:t>
            </a:r>
          </a:p>
          <a:p>
            <a:r>
              <a:rPr lang="en-US" dirty="0" smtClean="0"/>
              <a:t>Then clicking on an empty cell to show the output values.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P-Value</a:t>
            </a:r>
            <a:endParaRPr lang="en-US" sz="4500" dirty="0"/>
          </a:p>
        </p:txBody>
      </p:sp>
      <p:sp>
        <p:nvSpPr>
          <p:cNvPr id="3" name="Content Placeholder 2"/>
          <p:cNvSpPr>
            <a:spLocks noGrp="1"/>
          </p:cNvSpPr>
          <p:nvPr>
            <p:ph idx="1"/>
          </p:nvPr>
        </p:nvSpPr>
        <p:spPr>
          <a:xfrm>
            <a:off x="457200" y="1935480"/>
            <a:ext cx="8229600" cy="1188720"/>
          </a:xfrm>
        </p:spPr>
        <p:txBody>
          <a:bodyPr>
            <a:normAutofit lnSpcReduction="10000"/>
          </a:bodyPr>
          <a:lstStyle/>
          <a:p>
            <a:r>
              <a:rPr lang="en-US" sz="2400" dirty="0" smtClean="0"/>
              <a:t>What is P-Value?</a:t>
            </a:r>
          </a:p>
          <a:p>
            <a:pPr>
              <a:buNone/>
            </a:pPr>
            <a:r>
              <a:rPr lang="en-US" sz="2400" dirty="0" smtClean="0"/>
              <a:t>		P is short for probability: the probability of getting something more extreme than your </a:t>
            </a:r>
            <a:r>
              <a:rPr lang="en-US" sz="2400" dirty="0" smtClean="0"/>
              <a:t>results; a </a:t>
            </a:r>
            <a:r>
              <a:rPr lang="en-US" sz="2400" smtClean="0"/>
              <a:t>number is 0.</a:t>
            </a:r>
            <a:endParaRPr lang="en-US" sz="2400" dirty="0" smtClean="0"/>
          </a:p>
        </p:txBody>
      </p:sp>
      <p:sp>
        <p:nvSpPr>
          <p:cNvPr id="5" name="Rectangle 4"/>
          <p:cNvSpPr/>
          <p:nvPr/>
        </p:nvSpPr>
        <p:spPr>
          <a:xfrm>
            <a:off x="1371600" y="3276600"/>
            <a:ext cx="6705600" cy="1200329"/>
          </a:xfrm>
          <a:prstGeom prst="rect">
            <a:avLst/>
          </a:prstGeom>
        </p:spPr>
        <p:txBody>
          <a:bodyPr wrap="square">
            <a:spAutoFit/>
          </a:bodyPr>
          <a:lstStyle/>
          <a:p>
            <a:r>
              <a:rPr lang="en-US" dirty="0" smtClean="0"/>
              <a:t>In order to say whether your results  are statistically significant, you have to generate  a </a:t>
            </a:r>
            <a:r>
              <a:rPr lang="en-US" b="1" dirty="0" smtClean="0"/>
              <a:t>p value</a:t>
            </a:r>
            <a:r>
              <a:rPr lang="en-US" dirty="0" smtClean="0"/>
              <a:t> from a </a:t>
            </a:r>
            <a:r>
              <a:rPr lang="en-US" b="1" dirty="0" smtClean="0"/>
              <a:t>test statistic. </a:t>
            </a:r>
            <a:r>
              <a:rPr lang="en-US" dirty="0" smtClean="0"/>
              <a:t>You then indicate a significant result with "p&lt;0.05". So let's find out what this p is, what's special about</a:t>
            </a:r>
            <a:r>
              <a:rPr lang="en-US" b="1" dirty="0" smtClean="0"/>
              <a:t> 0.05</a:t>
            </a:r>
            <a:r>
              <a:rPr lang="en-US" dirty="0" smtClean="0"/>
              <a:t>, and when to use p.</a:t>
            </a:r>
            <a:endParaRPr lang="en-US" dirty="0"/>
          </a:p>
        </p:txBody>
      </p:sp>
      <p:sp>
        <p:nvSpPr>
          <p:cNvPr id="6" name="Rectangle 5"/>
          <p:cNvSpPr/>
          <p:nvPr/>
        </p:nvSpPr>
        <p:spPr>
          <a:xfrm>
            <a:off x="1295400" y="4724400"/>
            <a:ext cx="6477000" cy="1477328"/>
          </a:xfrm>
          <a:prstGeom prst="rect">
            <a:avLst/>
          </a:prstGeom>
        </p:spPr>
        <p:txBody>
          <a:bodyPr wrap="square">
            <a:spAutoFit/>
          </a:bodyPr>
          <a:lstStyle/>
          <a:p>
            <a:r>
              <a:rPr lang="en-US" dirty="0" smtClean="0"/>
              <a:t>First you assume there is no effect in the data. Then you see if the value you get for the effect in your sample is the sort of value you would expect for no effect in the data. If the value you get is unlikely for no effect, you conclude there </a:t>
            </a:r>
            <a:r>
              <a:rPr lang="en-US" i="1" dirty="0" smtClean="0"/>
              <a:t>is</a:t>
            </a:r>
            <a:r>
              <a:rPr lang="en-US" dirty="0" smtClean="0"/>
              <a:t> an effect, and you say the result is "statistically significant".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556</TotalTime>
  <Words>1226</Words>
  <Application>Microsoft Office PowerPoint</Application>
  <PresentationFormat>On-screen Show (4:3)</PresentationFormat>
  <Paragraphs>125</Paragraphs>
  <Slides>16</Slides>
  <Notes>1</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Flow</vt:lpstr>
      <vt:lpstr>Oceanography</vt:lpstr>
      <vt:lpstr>Abstract</vt:lpstr>
      <vt:lpstr>Methods</vt:lpstr>
      <vt:lpstr>Methods:</vt:lpstr>
      <vt:lpstr>Methods</vt:lpstr>
      <vt:lpstr>Linear Regression</vt:lpstr>
      <vt:lpstr>Linear Regression Graphs</vt:lpstr>
      <vt:lpstr>Our Linear Regression</vt:lpstr>
      <vt:lpstr>P-Value</vt:lpstr>
      <vt:lpstr>P-Value</vt:lpstr>
      <vt:lpstr>P-Value</vt:lpstr>
      <vt:lpstr>Station BATs</vt:lpstr>
      <vt:lpstr>Results </vt:lpstr>
      <vt:lpstr>Results </vt:lpstr>
      <vt:lpstr>Results</vt:lpstr>
      <vt:lpstr>References</vt:lpstr>
    </vt:vector>
  </TitlesOfParts>
  <Company>Grizli777</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Oceanography</dc:title>
  <dc:creator>Cerser</dc:creator>
  <cp:lastModifiedBy>URE Student</cp:lastModifiedBy>
  <cp:revision>64</cp:revision>
  <dcterms:created xsi:type="dcterms:W3CDTF">2008-04-28T16:19:58Z</dcterms:created>
  <dcterms:modified xsi:type="dcterms:W3CDTF">2008-04-28T16:57:00Z</dcterms:modified>
</cp:coreProperties>
</file>